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688" r:id="rId2"/>
    <p:sldMasterId id="2147483710" r:id="rId3"/>
  </p:sldMasterIdLst>
  <p:notesMasterIdLst>
    <p:notesMasterId r:id="rId31"/>
  </p:notesMasterIdLst>
  <p:handoutMasterIdLst>
    <p:handoutMasterId r:id="rId32"/>
  </p:handoutMasterIdLst>
  <p:sldIdLst>
    <p:sldId id="262" r:id="rId4"/>
    <p:sldId id="259" r:id="rId5"/>
    <p:sldId id="258" r:id="rId6"/>
    <p:sldId id="308" r:id="rId7"/>
    <p:sldId id="309" r:id="rId8"/>
    <p:sldId id="302" r:id="rId9"/>
    <p:sldId id="306" r:id="rId10"/>
    <p:sldId id="303" r:id="rId11"/>
    <p:sldId id="291" r:id="rId12"/>
    <p:sldId id="268" r:id="rId13"/>
    <p:sldId id="292" r:id="rId14"/>
    <p:sldId id="311" r:id="rId15"/>
    <p:sldId id="312" r:id="rId16"/>
    <p:sldId id="317" r:id="rId17"/>
    <p:sldId id="313" r:id="rId18"/>
    <p:sldId id="289" r:id="rId19"/>
    <p:sldId id="314" r:id="rId20"/>
    <p:sldId id="318" r:id="rId21"/>
    <p:sldId id="319" r:id="rId22"/>
    <p:sldId id="305" r:id="rId23"/>
    <p:sldId id="266" r:id="rId24"/>
    <p:sldId id="269" r:id="rId25"/>
    <p:sldId id="287" r:id="rId26"/>
    <p:sldId id="320" r:id="rId27"/>
    <p:sldId id="304" r:id="rId28"/>
    <p:sldId id="315" r:id="rId29"/>
    <p:sldId id="279" r:id="rId30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C00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40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DEBE5-9505-491A-B8CE-F2E536CDB70A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9914B-0965-4FF7-9B68-704DD51E0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00213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jpeg>
</file>

<file path=ppt/media/image4.png>
</file>

<file path=ppt/media/image40.jpeg>
</file>

<file path=ppt/media/image41.jpeg>
</file>

<file path=ppt/media/image42.png>
</file>

<file path=ppt/media/image43.jpeg>
</file>

<file path=ppt/media/image44.jpe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svg>
</file>

<file path=ppt/media/image53.png>
</file>

<file path=ppt/media/image54.jpeg>
</file>

<file path=ppt/media/image55.png>
</file>

<file path=ppt/media/image56.jpeg>
</file>

<file path=ppt/media/image57.JPG>
</file>

<file path=ppt/media/image58.png>
</file>

<file path=ppt/media/image59.png>
</file>

<file path=ppt/media/image6.png>
</file>

<file path=ppt/media/image60.png>
</file>

<file path=ppt/media/image61.png>
</file>

<file path=ppt/media/image62.jpeg>
</file>

<file path=ppt/media/image63.jpeg>
</file>

<file path=ppt/media/image64.png>
</file>

<file path=ppt/media/image65.jpg>
</file>

<file path=ppt/media/image66.jpeg>
</file>

<file path=ppt/media/image67.jpg>
</file>

<file path=ppt/media/image68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7E9DE-A360-408E-8782-F604824ED231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D80B72-D512-4B31-A0F2-1F7FB8518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56192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029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183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468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3261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5695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569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256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25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256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0972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0479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0033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6680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4373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929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382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710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08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38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813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-19051" y="-19050"/>
            <a:ext cx="9220201" cy="687705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625D4-77D1-4F59-8169-8A0667BD7D2E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1470025" y="4086681"/>
            <a:ext cx="6203950" cy="43973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1" y="2973726"/>
            <a:ext cx="9220201" cy="10064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747" y="1755099"/>
            <a:ext cx="858605" cy="111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08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9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7327122" cy="670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134100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grpSp>
        <p:nvGrpSpPr>
          <p:cNvPr id="5" name="그룹 4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1" name="TextBox 10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4" name="그룹 3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5" name="그림 14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" name="직선 연결선 2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27466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7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grpSp>
        <p:nvGrpSpPr>
          <p:cNvPr id="15" name="그룹 14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6" name="TextBox 15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7" name="그룹 1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19" name="직선 연결선 18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7327122" cy="670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134100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53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731653" y="1322937"/>
            <a:ext cx="4208368" cy="49348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7" name="그룹 16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8" name="TextBox 17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9" name="그룹 18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0" name="그림 19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1" name="직선 연결선 20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322937"/>
            <a:ext cx="4137834" cy="1316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2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312977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6306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1674199"/>
            <a:ext cx="9144000" cy="4544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직사각형 18"/>
          <p:cNvSpPr/>
          <p:nvPr userDrawn="1"/>
        </p:nvSpPr>
        <p:spPr>
          <a:xfrm>
            <a:off x="4490353" y="1201214"/>
            <a:ext cx="4449668" cy="172725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4620758" y="2534962"/>
            <a:ext cx="4137834" cy="1826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4620758" y="1404101"/>
            <a:ext cx="4137834" cy="9970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grpSp>
        <p:nvGrpSpPr>
          <p:cNvPr id="16" name="그룹 15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7" name="TextBox 16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2" name="그룹 21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3" name="그림 22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7" name="직선 연결선 26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8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2408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5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901699" y="3468914"/>
            <a:ext cx="3963579" cy="2733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5104516" y="1412645"/>
            <a:ext cx="3737925" cy="47902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텍스트 개체 틀 9"/>
          <p:cNvSpPr>
            <a:spLocks noGrp="1"/>
          </p:cNvSpPr>
          <p:nvPr>
            <p:ph type="body" sz="quarter" idx="18" hasCustomPrompt="1"/>
          </p:nvPr>
        </p:nvSpPr>
        <p:spPr>
          <a:xfrm>
            <a:off x="901700" y="1401969"/>
            <a:ext cx="3963578" cy="12459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21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901699" y="2742567"/>
            <a:ext cx="3963579" cy="49593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6" name="TextBox 15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17" name="그룹 1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2" name="직선 연결선 21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6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9091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766761" y="1258012"/>
            <a:ext cx="3031207" cy="13748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766762" y="2764935"/>
            <a:ext cx="3031206" cy="3933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663946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21" hasCustomPrompt="1"/>
          </p:nvPr>
        </p:nvSpPr>
        <p:spPr>
          <a:xfrm>
            <a:off x="3966447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766761" y="3854475"/>
            <a:ext cx="8377241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23" name="TextBox 22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4" name="그룹 23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28" name="그림 27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29" name="직선 연결선 28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2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1845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258013"/>
            <a:ext cx="3293065" cy="12674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504903" y="2525487"/>
            <a:ext cx="3293065" cy="45884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663946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6639463" y="38544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idx="23" hasCustomPrompt="1"/>
          </p:nvPr>
        </p:nvSpPr>
        <p:spPr>
          <a:xfrm>
            <a:off x="3920803" y="1258012"/>
            <a:ext cx="2504537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4" hasCustomPrompt="1"/>
          </p:nvPr>
        </p:nvSpPr>
        <p:spPr>
          <a:xfrm>
            <a:off x="3920803" y="38544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19" name="TextBox 18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1" name="그룹 20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30" name="그림 29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1" name="직선 연결선 30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16155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4"/>
          <p:cNvSpPr txBox="1">
            <a:spLocks/>
          </p:cNvSpPr>
          <p:nvPr userDrawn="1"/>
        </p:nvSpPr>
        <p:spPr>
          <a:xfrm>
            <a:off x="8340578" y="6576628"/>
            <a:ext cx="599443" cy="1753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6B54D8-E494-4907-95B8-B99BBA5EBF30}" type="slidenum">
              <a:rPr lang="ko-KR" altLang="en-US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‹#›</a:t>
            </a:fld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rPr>
              <a:t>/ 20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7" hasCustomPrompt="1"/>
          </p:nvPr>
        </p:nvSpPr>
        <p:spPr>
          <a:xfrm>
            <a:off x="504903" y="1258013"/>
            <a:ext cx="7864930" cy="5517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본 </a:t>
            </a:r>
            <a:r>
              <a:rPr lang="en-US" altLang="ko-KR" dirty="0"/>
              <a:t>PPT</a:t>
            </a:r>
            <a:r>
              <a:rPr lang="ko-KR" altLang="en-US" dirty="0"/>
              <a:t>는 고려대학교 서체를 기본으로 사용합니다</a:t>
            </a:r>
            <a:r>
              <a:rPr lang="en-US" altLang="ko-KR" dirty="0"/>
              <a:t>. </a:t>
            </a:r>
            <a:r>
              <a:rPr lang="ko-KR" altLang="en-US" dirty="0"/>
              <a:t>본문은 고려대학교</a:t>
            </a:r>
            <a:r>
              <a:rPr lang="en-US" altLang="ko-KR" dirty="0"/>
              <a:t>M </a:t>
            </a:r>
            <a:r>
              <a:rPr lang="ko-KR" altLang="en-US" dirty="0"/>
              <a:t>서체로 작업해 주시기 바랍니다</a:t>
            </a:r>
            <a:r>
              <a:rPr lang="en-US" altLang="ko-KR" dirty="0"/>
              <a:t>. </a:t>
            </a:r>
            <a:r>
              <a:rPr lang="ko-KR" altLang="en-US" dirty="0"/>
              <a:t>제목 </a:t>
            </a:r>
            <a:r>
              <a:rPr lang="en-US" altLang="ko-KR" dirty="0"/>
              <a:t>32pt, </a:t>
            </a:r>
            <a:r>
              <a:rPr lang="ko-KR" altLang="en-US" dirty="0"/>
              <a:t>소제목</a:t>
            </a:r>
            <a:r>
              <a:rPr lang="en-US" altLang="ko-KR" dirty="0"/>
              <a:t>18pt</a:t>
            </a:r>
            <a:r>
              <a:rPr lang="ko-KR" altLang="en-US" dirty="0"/>
              <a:t>는 지켜주시되 본문에 들어가는 내용의 서체 사이즈는 </a:t>
            </a:r>
            <a:r>
              <a:rPr lang="en-US" altLang="ko-KR" dirty="0"/>
              <a:t>14~9pt</a:t>
            </a:r>
            <a:r>
              <a:rPr lang="ko-KR" altLang="en-US" dirty="0"/>
              <a:t>에서 사용하시기 바랍니다</a:t>
            </a:r>
            <a:r>
              <a:rPr lang="en-US" altLang="ko-KR" dirty="0"/>
              <a:t>. </a:t>
            </a:r>
            <a:r>
              <a:rPr lang="ko-KR" altLang="en-US" dirty="0"/>
              <a:t>로고와 아이콘 및 단과대학 상징은 첨부한 이미지를 활용할 수 있습니다</a:t>
            </a:r>
            <a:r>
              <a:rPr lang="en-US" altLang="ko-KR" dirty="0"/>
              <a:t>. 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9" hasCustomPrompt="1"/>
          </p:nvPr>
        </p:nvSpPr>
        <p:spPr>
          <a:xfrm>
            <a:off x="6274215" y="2023362"/>
            <a:ext cx="2492414" cy="4179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 i="0">
                <a:solidFill>
                  <a:schemeClr val="accent2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 marL="342900" indent="0">
              <a:buNone/>
              <a:defRPr sz="16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2pPr>
            <a:lvl3pPr marL="685800" indent="0">
              <a:buNone/>
              <a:defRPr sz="12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3pPr>
            <a:lvl4pPr marL="10287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4pPr>
            <a:lvl5pPr marL="1371600" indent="0">
              <a:buNone/>
              <a:defRPr sz="110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* </a:t>
            </a:r>
            <a:r>
              <a:rPr lang="ko-KR" altLang="en-US" dirty="0"/>
              <a:t>캡션을 제외한 본문의 최소 사이즈는 </a:t>
            </a:r>
            <a:r>
              <a:rPr lang="en-US" altLang="ko-KR" dirty="0"/>
              <a:t>9pt</a:t>
            </a:r>
            <a:r>
              <a:rPr lang="ko-KR" altLang="en-US" dirty="0"/>
              <a:t>로 지정합니다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22" hasCustomPrompt="1"/>
          </p:nvPr>
        </p:nvSpPr>
        <p:spPr>
          <a:xfrm>
            <a:off x="3565029" y="3968775"/>
            <a:ext cx="2595825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4" hasCustomPrompt="1"/>
          </p:nvPr>
        </p:nvSpPr>
        <p:spPr>
          <a:xfrm>
            <a:off x="937656" y="3968775"/>
            <a:ext cx="2504538" cy="2393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25" hasCustomPrompt="1"/>
          </p:nvPr>
        </p:nvSpPr>
        <p:spPr>
          <a:xfrm>
            <a:off x="92912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1" name="Picture Placeholder 2"/>
          <p:cNvSpPr>
            <a:spLocks noGrp="1"/>
          </p:cNvSpPr>
          <p:nvPr>
            <p:ph type="pic" idx="26" hasCustomPrompt="1"/>
          </p:nvPr>
        </p:nvSpPr>
        <p:spPr>
          <a:xfrm>
            <a:off x="270077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4" name="Picture Placeholder 2"/>
          <p:cNvSpPr>
            <a:spLocks noGrp="1"/>
          </p:cNvSpPr>
          <p:nvPr>
            <p:ph type="pic" idx="27" hasCustomPrompt="1"/>
          </p:nvPr>
        </p:nvSpPr>
        <p:spPr>
          <a:xfrm>
            <a:off x="4472422" y="2038350"/>
            <a:ext cx="1688432" cy="18416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93511" y="0"/>
            <a:ext cx="3548442" cy="6819900"/>
            <a:chOff x="93511" y="0"/>
            <a:chExt cx="3548442" cy="6819900"/>
          </a:xfrm>
        </p:grpSpPr>
        <p:sp>
          <p:nvSpPr>
            <p:cNvPr id="22" name="TextBox 21"/>
            <p:cNvSpPr txBox="1"/>
            <p:nvPr userDrawn="1"/>
          </p:nvSpPr>
          <p:spPr>
            <a:xfrm>
              <a:off x="540678" y="6560648"/>
              <a:ext cx="310127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copyrightⓒ 2018 All rights reserved by</a:t>
              </a:r>
              <a:r>
                <a:rPr lang="en-US" altLang="ko-KR" sz="800" baseline="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고려대학교B" panose="02020603020101020101" pitchFamily="18" charset="-127"/>
                  <a:ea typeface="고려대학교B" panose="02020603020101020101" pitchFamily="18" charset="-127"/>
                </a:rPr>
                <a:t> Korea University</a:t>
              </a:r>
              <a:endPara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endParaRPr>
            </a:p>
          </p:txBody>
        </p:sp>
        <p:grpSp>
          <p:nvGrpSpPr>
            <p:cNvPr id="27" name="그룹 26"/>
            <p:cNvGrpSpPr/>
            <p:nvPr userDrawn="1"/>
          </p:nvGrpSpPr>
          <p:grpSpPr>
            <a:xfrm>
              <a:off x="93511" y="0"/>
              <a:ext cx="590792" cy="6819900"/>
              <a:chOff x="93511" y="0"/>
              <a:chExt cx="590792" cy="6819900"/>
            </a:xfrm>
          </p:grpSpPr>
          <p:pic>
            <p:nvPicPr>
              <p:cNvPr id="32" name="그림 31"/>
              <p:cNvPicPr>
                <a:picLocks noChangeAspect="1"/>
              </p:cNvPicPr>
              <p:nvPr userDrawn="1"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3511" y="6002764"/>
                <a:ext cx="590792" cy="817136"/>
              </a:xfrm>
              <a:prstGeom prst="rect">
                <a:avLst/>
              </a:prstGeom>
            </p:spPr>
          </p:pic>
          <p:cxnSp>
            <p:nvCxnSpPr>
              <p:cNvPr id="33" name="직선 연결선 32"/>
              <p:cNvCxnSpPr/>
              <p:nvPr userDrawn="1"/>
            </p:nvCxnSpPr>
            <p:spPr>
              <a:xfrm>
                <a:off x="363029" y="0"/>
                <a:ext cx="0" cy="594360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4903" y="112968"/>
            <a:ext cx="6616701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26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4903" y="672307"/>
            <a:ext cx="6616701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37404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E46E-64B1-48F9-8554-0F2592BE0509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3580492" y="2489200"/>
            <a:ext cx="5563508" cy="1935501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5483" y="2812797"/>
            <a:ext cx="914025" cy="1264205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0" y="2476500"/>
            <a:ext cx="444500" cy="193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8775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3"/>
          <p:cNvSpPr/>
          <p:nvPr userDrawn="1"/>
        </p:nvSpPr>
        <p:spPr>
          <a:xfrm flipH="1">
            <a:off x="-2" y="-8549"/>
            <a:ext cx="9144001" cy="686654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30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1258888" y="2780928"/>
            <a:ext cx="6697662" cy="64772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200" baseline="0">
                <a:solidFill>
                  <a:schemeClr val="accent3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FontTx/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en-US" altLang="ko-KR" dirty="0"/>
              <a:t>PPT Template Type _ 1</a:t>
            </a:r>
          </a:p>
        </p:txBody>
      </p:sp>
      <p:sp>
        <p:nvSpPr>
          <p:cNvPr id="23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2267459" y="3645024"/>
            <a:ext cx="4680520" cy="864096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aseline="0">
                <a:latin typeface="고려대학교M" panose="02020603020101020101" pitchFamily="18" charset="-127"/>
                <a:ea typeface="고려대학교M" panose="02020603020101020101" pitchFamily="18" charset="-127"/>
              </a:defRPr>
            </a:lvl1pPr>
            <a:lvl2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r>
              <a:rPr lang="ko-KR" altLang="en-US" dirty="0"/>
              <a:t>사진 및 글의 내용이 많은 경우에 </a:t>
            </a:r>
            <a:endParaRPr lang="en-US" altLang="ko-KR" dirty="0"/>
          </a:p>
          <a:p>
            <a:r>
              <a:rPr lang="ko-KR" altLang="en-US" dirty="0"/>
              <a:t>사용하기 적합합니다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3208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0EE0-20AD-401A-B388-51BAA2F4A165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 userDrawn="1">
            <p:ph type="ctrTitle" hasCustomPrompt="1"/>
          </p:nvPr>
        </p:nvSpPr>
        <p:spPr>
          <a:xfrm>
            <a:off x="2755049" y="2952242"/>
            <a:ext cx="3722943" cy="1648787"/>
          </a:xfrm>
          <a:noFill/>
        </p:spPr>
        <p:txBody>
          <a:bodyPr anchor="ctr">
            <a:normAutofit/>
          </a:bodyPr>
          <a:lstStyle>
            <a:lvl1pPr algn="ctr">
              <a:defRPr sz="4000" baseline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40pt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844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3815"/>
          <a:stretch/>
        </p:blipFill>
        <p:spPr>
          <a:xfrm>
            <a:off x="-19051" y="0"/>
            <a:ext cx="9220201" cy="6858000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-19052" y="0"/>
            <a:ext cx="9220201" cy="685800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7355-8496-4AC5-BC25-DA8F84CB5A09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368300" y="576147"/>
            <a:ext cx="8470900" cy="723446"/>
          </a:xfrm>
        </p:spPr>
        <p:txBody>
          <a:bodyPr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507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D6440-FC7E-4624-8D62-98B7D8C533F0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8" t="27344" r="2444" b="6221"/>
          <a:stretch/>
        </p:blipFill>
        <p:spPr>
          <a:xfrm>
            <a:off x="-8792" y="0"/>
            <a:ext cx="9152792" cy="43815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9703" y="-1157287"/>
            <a:ext cx="656693" cy="849058"/>
          </a:xfrm>
          <a:prstGeom prst="rect">
            <a:avLst/>
          </a:prstGeom>
        </p:spPr>
      </p:pic>
      <p:sp>
        <p:nvSpPr>
          <p:cNvPr id="16" name="직사각형 15"/>
          <p:cNvSpPr/>
          <p:nvPr userDrawn="1"/>
        </p:nvSpPr>
        <p:spPr>
          <a:xfrm>
            <a:off x="-8792" y="0"/>
            <a:ext cx="9152792" cy="4381500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96900" y="3894137"/>
            <a:ext cx="2089150" cy="384175"/>
          </a:xfrm>
        </p:spPr>
        <p:txBody>
          <a:bodyPr>
            <a:no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pPr lvl="0"/>
            <a:r>
              <a:rPr lang="en-US" altLang="ko-KR" dirty="0"/>
              <a:t>1. Sample text</a:t>
            </a:r>
            <a:endParaRPr lang="ko-KR" altLang="en-US" dirty="0"/>
          </a:p>
        </p:txBody>
      </p:sp>
      <p:sp>
        <p:nvSpPr>
          <p:cNvPr id="18" name="텍스트 개체 틀 11"/>
          <p:cNvSpPr>
            <a:spLocks noGrp="1"/>
          </p:cNvSpPr>
          <p:nvPr>
            <p:ph type="body" sz="quarter" idx="14" hasCustomPrompt="1"/>
          </p:nvPr>
        </p:nvSpPr>
        <p:spPr>
          <a:xfrm>
            <a:off x="596900" y="4521200"/>
            <a:ext cx="1946275" cy="776288"/>
          </a:xfrm>
        </p:spPr>
        <p:txBody>
          <a:bodyPr/>
          <a:lstStyle>
            <a:lvl1pPr marL="0" indent="0" algn="l">
              <a:buNone/>
              <a:defRPr sz="2800"/>
            </a:lvl1pPr>
          </a:lstStyle>
          <a:p>
            <a:pPr algn="ct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rPr>
              <a:t>고려대학교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</a:rPr>
              <a:t>M 16pt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1379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0"/>
            <a:ext cx="6858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AD469C8E-4DCD-4985-9A2C-E657C89B6E05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0" y="748506"/>
            <a:ext cx="8604250" cy="483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텍스트 개체 틀 9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73132" y="112968"/>
            <a:ext cx="7948518" cy="513443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 </a:t>
            </a:r>
            <a:r>
              <a:rPr lang="en-US" altLang="ko-KR" dirty="0"/>
              <a:t>B 32pt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73132" y="895308"/>
            <a:ext cx="7948518" cy="256973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18pt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655" y="105068"/>
            <a:ext cx="828340" cy="82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0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625D4-77D1-4F59-8169-8A0667BD7D2E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1470025" y="4086681"/>
            <a:ext cx="6203950" cy="43973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</a:t>
            </a:r>
            <a:r>
              <a:rPr lang="ko-KR" altLang="en-US" dirty="0" err="1"/>
              <a:t>내용ㅎㄹㅇㅎㅇㅀㅇㄹ</a:t>
            </a:r>
            <a:r>
              <a:rPr lang="ko-KR" altLang="en-US" dirty="0"/>
              <a:t>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1" y="2973726"/>
            <a:ext cx="9220201" cy="10064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파이썬 주식투자분석 프로그램</a:t>
            </a:r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747" y="1755099"/>
            <a:ext cx="858605" cy="111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88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D82E1-8AB1-4426-BB34-AE850C6FABB2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-19052" y="2489200"/>
            <a:ext cx="7124045" cy="1935501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ko-KR" altLang="en-US" dirty="0"/>
              <a:t>제목 </a:t>
            </a:r>
            <a:r>
              <a:rPr lang="en-US" altLang="ko-KR" dirty="0"/>
              <a:t>_ </a:t>
            </a:r>
            <a:r>
              <a:rPr lang="ko-KR" altLang="en-US" dirty="0"/>
              <a:t>고려대학교</a:t>
            </a:r>
            <a:r>
              <a:rPr lang="en-US" altLang="ko-KR" dirty="0"/>
              <a:t>B 48pt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86650" y="2796897"/>
            <a:ext cx="914025" cy="1264205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8699500" y="2476500"/>
            <a:ext cx="444500" cy="193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805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A46B4-2E03-473A-8BE5-FB5CD0A9E3EE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1744649" y="1280003"/>
            <a:ext cx="2261295" cy="434472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accent3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1857829"/>
            <a:ext cx="1495425" cy="3556000"/>
          </a:xfrm>
          <a:prstGeom prst="rect">
            <a:avLst/>
          </a:prstGeom>
          <a:pattFill prst="dkVert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-1588" y="1857830"/>
            <a:ext cx="1495425" cy="355599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1744649" y="1857829"/>
            <a:ext cx="7399351" cy="355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26026" y="1828800"/>
            <a:ext cx="1498598" cy="35814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699" y="2787039"/>
            <a:ext cx="914025" cy="126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70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F4787-EC1F-4AD6-8437-0F4B5B051743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3" name="그룹 2"/>
          <p:cNvGrpSpPr/>
          <p:nvPr userDrawn="1"/>
        </p:nvGrpSpPr>
        <p:grpSpPr>
          <a:xfrm>
            <a:off x="0" y="1709627"/>
            <a:ext cx="6842605" cy="3556000"/>
            <a:chOff x="-1588" y="1857829"/>
            <a:chExt cx="1497013" cy="3556000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1857829"/>
              <a:ext cx="1495425" cy="3556000"/>
            </a:xfrm>
            <a:prstGeom prst="rect">
              <a:avLst/>
            </a:prstGeom>
            <a:pattFill prst="dkVert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-1588" y="1857830"/>
              <a:ext cx="1495425" cy="3555999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7258" y="1709626"/>
            <a:ext cx="1498598" cy="358140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1444622" y="1709626"/>
            <a:ext cx="1498598" cy="35814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2881986" y="1709626"/>
            <a:ext cx="1498598" cy="3581400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b="23820"/>
          <a:stretch/>
        </p:blipFill>
        <p:spPr>
          <a:xfrm>
            <a:off x="4345800" y="1709626"/>
            <a:ext cx="1498598" cy="3581400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7" r="27006" b="23820"/>
          <a:stretch/>
        </p:blipFill>
        <p:spPr>
          <a:xfrm>
            <a:off x="5783164" y="1709626"/>
            <a:ext cx="1093886" cy="3581400"/>
          </a:xfrm>
          <a:prstGeom prst="rect">
            <a:avLst/>
          </a:prstGeom>
        </p:spPr>
      </p:pic>
      <p:sp>
        <p:nvSpPr>
          <p:cNvPr id="14" name="직사각형 13"/>
          <p:cNvSpPr/>
          <p:nvPr userDrawn="1"/>
        </p:nvSpPr>
        <p:spPr>
          <a:xfrm>
            <a:off x="6449683" y="2540000"/>
            <a:ext cx="2086357" cy="186765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6737710" y="2904928"/>
            <a:ext cx="1481024" cy="1159073"/>
          </a:xfrm>
        </p:spPr>
        <p:txBody>
          <a:bodyPr>
            <a:noAutofit/>
          </a:bodyPr>
          <a:lstStyle>
            <a:lvl1pPr algn="ctr">
              <a:defRPr sz="800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</a:lstStyle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233208" y="3088269"/>
            <a:ext cx="5876681" cy="439737"/>
          </a:xfrm>
        </p:spPr>
        <p:txBody>
          <a:bodyPr>
            <a:noAutofit/>
          </a:bodyPr>
          <a:lstStyle>
            <a:lvl1pPr marL="0" indent="0" algn="r">
              <a:buNone/>
              <a:defRPr sz="28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고려대학교</a:t>
            </a:r>
            <a:r>
              <a:rPr lang="en-US" altLang="ko-KR" dirty="0"/>
              <a:t>B 28pt(</a:t>
            </a:r>
            <a:r>
              <a:rPr lang="ko-KR" altLang="en-US" dirty="0"/>
              <a:t>오른쪽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텍스트 개체 틀 9"/>
          <p:cNvSpPr>
            <a:spLocks noGrp="1"/>
          </p:cNvSpPr>
          <p:nvPr>
            <p:ph type="body" sz="quarter" idx="15" hasCustomPrompt="1"/>
          </p:nvPr>
        </p:nvSpPr>
        <p:spPr>
          <a:xfrm>
            <a:off x="189666" y="3630953"/>
            <a:ext cx="5876681" cy="331446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</a:defRPr>
            </a:lvl1pPr>
            <a:lvl2pPr marL="4572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2pPr>
            <a:lvl3pPr marL="9144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3pPr>
            <a:lvl4pPr marL="13716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4pPr>
            <a:lvl5pPr marL="1828800" indent="0">
              <a:buNone/>
              <a:defRPr>
                <a:latin typeface="고려대학교B" panose="02020603020101020101" pitchFamily="18" charset="-127"/>
                <a:ea typeface="고려대학교B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추가 내용 </a:t>
            </a:r>
            <a:r>
              <a:rPr lang="ko-KR" altLang="en-US" dirty="0" err="1"/>
              <a:t>기재시</a:t>
            </a:r>
            <a:r>
              <a:rPr lang="ko-KR" altLang="en-US" dirty="0"/>
              <a:t> 고려대학교</a:t>
            </a:r>
            <a:r>
              <a:rPr lang="en-US" altLang="ko-KR" dirty="0"/>
              <a:t>B 20pt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4558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84FDD-B68F-422A-A9BE-2EAF19F5AACE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4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6" r:id="rId2"/>
    <p:sldLayoutId id="2147483679" r:id="rId3"/>
    <p:sldLayoutId id="2147483675" r:id="rId4"/>
    <p:sldLayoutId id="2147483677" r:id="rId5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A7C79-8AEF-4B35-B31C-4E5FD2F203F2}" type="datetime1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2240B-793C-4728-9C61-8ACE675F94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65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689" r:id="rId2"/>
    <p:sldLayoutId id="2147483691" r:id="rId3"/>
    <p:sldLayoutId id="2147483696" r:id="rId4"/>
    <p:sldLayoutId id="2147483687" r:id="rId5"/>
    <p:sldLayoutId id="2147483694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695" r:id="rId13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47559-6B41-4476-989A-E70AA9CA26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33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13" Type="http://schemas.openxmlformats.org/officeDocument/2006/relationships/image" Target="../media/image29.png"/><Relationship Id="rId18" Type="http://schemas.openxmlformats.org/officeDocument/2006/relationships/image" Target="../media/image34.png"/><Relationship Id="rId3" Type="http://schemas.openxmlformats.org/officeDocument/2006/relationships/image" Target="../media/image19.png"/><Relationship Id="rId21" Type="http://schemas.openxmlformats.org/officeDocument/2006/relationships/image" Target="../media/image37.svg"/><Relationship Id="rId7" Type="http://schemas.openxmlformats.org/officeDocument/2006/relationships/image" Target="../media/image23.png"/><Relationship Id="rId12" Type="http://schemas.openxmlformats.org/officeDocument/2006/relationships/image" Target="../media/image28.svg"/><Relationship Id="rId17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32.svg"/><Relationship Id="rId20" Type="http://schemas.openxmlformats.org/officeDocument/2006/relationships/image" Target="../media/image3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sv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svg"/><Relationship Id="rId19" Type="http://schemas.openxmlformats.org/officeDocument/2006/relationships/image" Target="../media/image35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Relationship Id="rId14" Type="http://schemas.openxmlformats.org/officeDocument/2006/relationships/image" Target="../media/image30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eg"/><Relationship Id="rId13" Type="http://schemas.openxmlformats.org/officeDocument/2006/relationships/image" Target="../media/image48.png"/><Relationship Id="rId18" Type="http://schemas.openxmlformats.org/officeDocument/2006/relationships/image" Target="../media/image36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12" Type="http://schemas.openxmlformats.org/officeDocument/2006/relationships/image" Target="../media/image47.png"/><Relationship Id="rId17" Type="http://schemas.openxmlformats.org/officeDocument/2006/relationships/image" Target="../media/image52.sv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51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1.jpeg"/><Relationship Id="rId11" Type="http://schemas.openxmlformats.org/officeDocument/2006/relationships/image" Target="../media/image46.png"/><Relationship Id="rId5" Type="http://schemas.openxmlformats.org/officeDocument/2006/relationships/image" Target="../media/image40.jpeg"/><Relationship Id="rId15" Type="http://schemas.openxmlformats.org/officeDocument/2006/relationships/image" Target="../media/image50.png"/><Relationship Id="rId10" Type="http://schemas.openxmlformats.org/officeDocument/2006/relationships/image" Target="../media/image45.png"/><Relationship Id="rId19" Type="http://schemas.openxmlformats.org/officeDocument/2006/relationships/image" Target="../media/image37.svg"/><Relationship Id="rId4" Type="http://schemas.openxmlformats.org/officeDocument/2006/relationships/image" Target="../media/image39.jpeg"/><Relationship Id="rId9" Type="http://schemas.openxmlformats.org/officeDocument/2006/relationships/image" Target="../media/image44.jpeg"/><Relationship Id="rId14" Type="http://schemas.openxmlformats.org/officeDocument/2006/relationships/image" Target="../media/image4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5.png"/><Relationship Id="rId4" Type="http://schemas.openxmlformats.org/officeDocument/2006/relationships/image" Target="../media/image4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7.JPG"/><Relationship Id="rId4" Type="http://schemas.openxmlformats.org/officeDocument/2006/relationships/image" Target="../media/image5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3.jpeg"/><Relationship Id="rId4" Type="http://schemas.openxmlformats.org/officeDocument/2006/relationships/image" Target="../media/image6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8.jpg"/><Relationship Id="rId5" Type="http://schemas.openxmlformats.org/officeDocument/2006/relationships/image" Target="../media/image67.jpg"/><Relationship Id="rId4" Type="http://schemas.openxmlformats.org/officeDocument/2006/relationships/image" Target="../media/image66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0" y="2461249"/>
            <a:ext cx="7159752" cy="1935501"/>
          </a:xfrm>
        </p:spPr>
        <p:txBody>
          <a:bodyPr>
            <a:normAutofit/>
          </a:bodyPr>
          <a:lstStyle/>
          <a:p>
            <a:pPr algn="r"/>
            <a:r>
              <a:rPr lang="en-US" altLang="ko-KR" dirty="0"/>
              <a:t>KMA Search </a:t>
            </a:r>
            <a:r>
              <a:rPr lang="ko-KR" altLang="en-US" dirty="0"/>
              <a:t>프로젝트</a:t>
            </a:r>
            <a:br>
              <a:rPr lang="en-US" altLang="ko-KR" dirty="0"/>
            </a:br>
            <a:r>
              <a:rPr lang="en-US" altLang="ko-KR" sz="3000" dirty="0"/>
              <a:t>- AI </a:t>
            </a:r>
            <a:r>
              <a:rPr lang="ko-KR" altLang="en-US" sz="3000" dirty="0"/>
              <a:t>기반 마켓데이터분석 플랫폼</a:t>
            </a:r>
            <a:endParaRPr lang="ko-KR" altLang="en-US" dirty="0"/>
          </a:p>
        </p:txBody>
      </p:sp>
      <p:sp>
        <p:nvSpPr>
          <p:cNvPr id="5" name="텍스트 개체 틀 6">
            <a:extLst>
              <a:ext uri="{FF2B5EF4-FFF2-40B4-BE49-F238E27FC236}">
                <a16:creationId xmlns:a16="http://schemas.microsoft.com/office/drawing/2014/main" id="{711C1D25-ADA8-4DFE-9644-7B50801C02DC}"/>
              </a:ext>
            </a:extLst>
          </p:cNvPr>
          <p:cNvSpPr txBox="1">
            <a:spLocks/>
          </p:cNvSpPr>
          <p:nvPr/>
        </p:nvSpPr>
        <p:spPr>
          <a:xfrm>
            <a:off x="2974849" y="4918994"/>
            <a:ext cx="5663826" cy="14818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컴퓨터정보통신대학원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디지털융합금융학과 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1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조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  <a:p>
            <a:pPr marL="0" indent="0" algn="r">
              <a:buNone/>
            </a:pP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정낙현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 err="1">
                <a:latin typeface="고려대학교M" panose="02020603020101020101" pitchFamily="18" charset="-127"/>
                <a:ea typeface="고려대학교M" panose="02020603020101020101" pitchFamily="18" charset="-127"/>
              </a:rPr>
              <a:t>엄호천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박진수</a:t>
            </a:r>
            <a:r>
              <a:rPr lang="en-US" altLang="ko-KR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,</a:t>
            </a:r>
            <a:r>
              <a:rPr lang="ko-KR" altLang="en-US" dirty="0">
                <a:latin typeface="고려대학교M" panose="02020603020101020101" pitchFamily="18" charset="-127"/>
                <a:ea typeface="고려대학교M" panose="02020603020101020101" pitchFamily="18" charset="-127"/>
              </a:rPr>
              <a:t>김주원 </a:t>
            </a:r>
            <a:endParaRPr lang="en-US" altLang="ko-KR" dirty="0">
              <a:latin typeface="고려대학교M" panose="02020603020101020101" pitchFamily="18" charset="-127"/>
              <a:ea typeface="고려대학교M" panose="02020603020101020101" pitchFamily="18" charset="-127"/>
            </a:endParaRPr>
          </a:p>
        </p:txBody>
      </p:sp>
      <p:sp>
        <p:nvSpPr>
          <p:cNvPr id="6" name="텍스트 개체 틀 6">
            <a:extLst>
              <a:ext uri="{FF2B5EF4-FFF2-40B4-BE49-F238E27FC236}">
                <a16:creationId xmlns:a16="http://schemas.microsoft.com/office/drawing/2014/main" id="{7419D35C-7203-489B-BA2E-A3274386FBC6}"/>
              </a:ext>
            </a:extLst>
          </p:cNvPr>
          <p:cNvSpPr txBox="1">
            <a:spLocks/>
          </p:cNvSpPr>
          <p:nvPr/>
        </p:nvSpPr>
        <p:spPr>
          <a:xfrm>
            <a:off x="255181" y="1573619"/>
            <a:ext cx="8793126" cy="57415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>
                <a:latin typeface="고려대학교L" panose="02020603020101020101" pitchFamily="18" charset="-127"/>
                <a:ea typeface="고려대학교L" panose="02020603020101020101" pitchFamily="18" charset="-127"/>
              </a:rPr>
              <a:t>정보검색기술  기말프로젝트</a:t>
            </a:r>
            <a:endParaRPr lang="en-US" altLang="ko-KR" dirty="0">
              <a:latin typeface="고려대학교L" panose="02020603020101020101" pitchFamily="18" charset="-127"/>
              <a:ea typeface="고려대학교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726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3-2. KMA Search ?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>
          <a:xfrm>
            <a:off x="787969" y="5203247"/>
            <a:ext cx="2494329" cy="381181"/>
          </a:xfrm>
        </p:spPr>
        <p:txBody>
          <a:bodyPr/>
          <a:lstStyle/>
          <a:p>
            <a:r>
              <a:rPr lang="ko-KR" altLang="en-US" sz="2000" dirty="0"/>
              <a:t>주가 </a:t>
            </a:r>
            <a:r>
              <a:rPr lang="en-US" altLang="ko-KR" sz="2000" dirty="0"/>
              <a:t>, </a:t>
            </a:r>
            <a:r>
              <a:rPr lang="ko-KR" altLang="en-US" sz="2000" dirty="0"/>
              <a:t>재무제표 </a:t>
            </a:r>
            <a:r>
              <a:rPr lang="en-US" altLang="ko-KR" sz="2000" dirty="0"/>
              <a:t>, </a:t>
            </a:r>
            <a:r>
              <a:rPr lang="ko-KR" altLang="en-US" sz="2000" dirty="0"/>
              <a:t>뉴스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B6346A28-393E-4949-8B74-196C3CD9B07F}"/>
              </a:ext>
            </a:extLst>
          </p:cNvPr>
          <p:cNvSpPr/>
          <p:nvPr/>
        </p:nvSpPr>
        <p:spPr>
          <a:xfrm>
            <a:off x="997301" y="4174180"/>
            <a:ext cx="825695" cy="58136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10" name="Rounded Rectangle 32">
            <a:extLst>
              <a:ext uri="{FF2B5EF4-FFF2-40B4-BE49-F238E27FC236}">
                <a16:creationId xmlns:a16="http://schemas.microsoft.com/office/drawing/2014/main" id="{3835781C-2B3B-4140-B561-2CFBF14F8B2D}"/>
              </a:ext>
            </a:extLst>
          </p:cNvPr>
          <p:cNvSpPr/>
          <p:nvPr/>
        </p:nvSpPr>
        <p:spPr>
          <a:xfrm>
            <a:off x="2065787" y="4174180"/>
            <a:ext cx="781915" cy="58136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pic>
        <p:nvPicPr>
          <p:cNvPr id="17" name="그래픽 16" descr="도시">
            <a:extLst>
              <a:ext uri="{FF2B5EF4-FFF2-40B4-BE49-F238E27FC236}">
                <a16:creationId xmlns:a16="http://schemas.microsoft.com/office/drawing/2014/main" id="{31353784-8C51-4459-9718-FF9864A5A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5248" y="2902742"/>
            <a:ext cx="1029800" cy="1029800"/>
          </a:xfrm>
          <a:prstGeom prst="rect">
            <a:avLst/>
          </a:prstGeom>
        </p:spPr>
      </p:pic>
      <p:pic>
        <p:nvPicPr>
          <p:cNvPr id="19" name="그래픽 18" descr="동전">
            <a:extLst>
              <a:ext uri="{FF2B5EF4-FFF2-40B4-BE49-F238E27FC236}">
                <a16:creationId xmlns:a16="http://schemas.microsoft.com/office/drawing/2014/main" id="{1125A06C-5C5D-4C75-B3E0-B8B867BEA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78213" y="3798717"/>
            <a:ext cx="890643" cy="890643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8CDF906D-2ECE-40A5-BEC0-76C6F892B837}"/>
              </a:ext>
            </a:extLst>
          </p:cNvPr>
          <p:cNvGrpSpPr/>
          <p:nvPr/>
        </p:nvGrpSpPr>
        <p:grpSpPr>
          <a:xfrm>
            <a:off x="6007607" y="3428969"/>
            <a:ext cx="826948" cy="826948"/>
            <a:chOff x="3726432" y="1618525"/>
            <a:chExt cx="826948" cy="826948"/>
          </a:xfrm>
          <a:noFill/>
        </p:grpSpPr>
        <p:sp>
          <p:nvSpPr>
            <p:cNvPr id="22" name="같음 기호 21">
              <a:extLst>
                <a:ext uri="{FF2B5EF4-FFF2-40B4-BE49-F238E27FC236}">
                  <a16:creationId xmlns:a16="http://schemas.microsoft.com/office/drawing/2014/main" id="{BF1FDC8F-AA35-4F1D-B2DA-93FD242F1D04}"/>
                </a:ext>
              </a:extLst>
            </p:cNvPr>
            <p:cNvSpPr/>
            <p:nvPr/>
          </p:nvSpPr>
          <p:spPr>
            <a:xfrm>
              <a:off x="3726432" y="1618525"/>
              <a:ext cx="826948" cy="826948"/>
            </a:xfrm>
            <a:prstGeom prst="mathEqual">
              <a:avLst/>
            </a:prstGeom>
            <a:solidFill>
              <a:schemeClr val="accent3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같음 기호 4">
              <a:extLst>
                <a:ext uri="{FF2B5EF4-FFF2-40B4-BE49-F238E27FC236}">
                  <a16:creationId xmlns:a16="http://schemas.microsoft.com/office/drawing/2014/main" id="{907557BF-4066-4375-B44A-F067DC69C82A}"/>
                </a:ext>
              </a:extLst>
            </p:cNvPr>
            <p:cNvSpPr txBox="1"/>
            <p:nvPr/>
          </p:nvSpPr>
          <p:spPr>
            <a:xfrm>
              <a:off x="3836044" y="1788876"/>
              <a:ext cx="607724" cy="48624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3400" kern="120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48C2D70-E8C3-410C-897A-9378B97EB125}"/>
              </a:ext>
            </a:extLst>
          </p:cNvPr>
          <p:cNvGrpSpPr/>
          <p:nvPr/>
        </p:nvGrpSpPr>
        <p:grpSpPr>
          <a:xfrm>
            <a:off x="3172686" y="3428969"/>
            <a:ext cx="826948" cy="826948"/>
            <a:chOff x="1368241" y="1609900"/>
            <a:chExt cx="826948" cy="826948"/>
          </a:xfrm>
          <a:solidFill>
            <a:schemeClr val="accent3"/>
          </a:solidFill>
        </p:grpSpPr>
        <p:sp>
          <p:nvSpPr>
            <p:cNvPr id="25" name="더하기 기호 24">
              <a:extLst>
                <a:ext uri="{FF2B5EF4-FFF2-40B4-BE49-F238E27FC236}">
                  <a16:creationId xmlns:a16="http://schemas.microsoft.com/office/drawing/2014/main" id="{80232436-10F7-42B9-9ED4-7B848EF20680}"/>
                </a:ext>
              </a:extLst>
            </p:cNvPr>
            <p:cNvSpPr/>
            <p:nvPr/>
          </p:nvSpPr>
          <p:spPr>
            <a:xfrm>
              <a:off x="1368241" y="1609900"/>
              <a:ext cx="826948" cy="826948"/>
            </a:xfrm>
            <a:prstGeom prst="mathPlus">
              <a:avLst/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더하기 기호 4">
              <a:extLst>
                <a:ext uri="{FF2B5EF4-FFF2-40B4-BE49-F238E27FC236}">
                  <a16:creationId xmlns:a16="http://schemas.microsoft.com/office/drawing/2014/main" id="{21CE329E-30CA-40F7-8A72-9C4CBA921475}"/>
                </a:ext>
              </a:extLst>
            </p:cNvPr>
            <p:cNvSpPr txBox="1"/>
            <p:nvPr/>
          </p:nvSpPr>
          <p:spPr>
            <a:xfrm>
              <a:off x="1477853" y="1926125"/>
              <a:ext cx="607724" cy="19449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300" kern="1200"/>
            </a:p>
          </p:txBody>
        </p:sp>
      </p:grpSp>
      <p:pic>
        <p:nvPicPr>
          <p:cNvPr id="28" name="그래픽 27" descr="프로그래머">
            <a:extLst>
              <a:ext uri="{FF2B5EF4-FFF2-40B4-BE49-F238E27FC236}">
                <a16:creationId xmlns:a16="http://schemas.microsoft.com/office/drawing/2014/main" id="{FEF7E501-8250-4F5D-AAE3-A8AAD0E28E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180125" y="2971800"/>
            <a:ext cx="914400" cy="914400"/>
          </a:xfrm>
          <a:prstGeom prst="rect">
            <a:avLst/>
          </a:prstGeom>
        </p:spPr>
      </p:pic>
      <p:pic>
        <p:nvPicPr>
          <p:cNvPr id="32" name="그래픽 31" descr="과학적 사고">
            <a:extLst>
              <a:ext uri="{FF2B5EF4-FFF2-40B4-BE49-F238E27FC236}">
                <a16:creationId xmlns:a16="http://schemas.microsoft.com/office/drawing/2014/main" id="{9F55CC60-1034-4E92-8A81-F532327DD6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825384" y="3001279"/>
            <a:ext cx="914400" cy="914400"/>
          </a:xfrm>
          <a:prstGeom prst="rect">
            <a:avLst/>
          </a:prstGeom>
        </p:spPr>
      </p:pic>
      <p:sp>
        <p:nvSpPr>
          <p:cNvPr id="33" name="텍스트 개체 틀 2">
            <a:extLst>
              <a:ext uri="{FF2B5EF4-FFF2-40B4-BE49-F238E27FC236}">
                <a16:creationId xmlns:a16="http://schemas.microsoft.com/office/drawing/2014/main" id="{563BECC4-5E37-4849-92B9-8303CCEBD252}"/>
              </a:ext>
            </a:extLst>
          </p:cNvPr>
          <p:cNvSpPr txBox="1">
            <a:spLocks/>
          </p:cNvSpPr>
          <p:nvPr/>
        </p:nvSpPr>
        <p:spPr>
          <a:xfrm>
            <a:off x="4279733" y="5139335"/>
            <a:ext cx="1893143" cy="3811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KMA</a:t>
            </a:r>
            <a:r>
              <a:rPr lang="ko-KR" altLang="en-US" sz="2000" dirty="0"/>
              <a:t> </a:t>
            </a:r>
            <a:r>
              <a:rPr lang="en-US" altLang="ko-KR" sz="2000" dirty="0"/>
              <a:t>Search</a:t>
            </a:r>
            <a:endParaRPr lang="ko-KR" altLang="en-US" sz="2000" dirty="0"/>
          </a:p>
        </p:txBody>
      </p:sp>
      <p:sp>
        <p:nvSpPr>
          <p:cNvPr id="34" name="텍스트 개체 틀 2">
            <a:extLst>
              <a:ext uri="{FF2B5EF4-FFF2-40B4-BE49-F238E27FC236}">
                <a16:creationId xmlns:a16="http://schemas.microsoft.com/office/drawing/2014/main" id="{412BD995-7250-4E6C-BFAB-8CC3820AF630}"/>
              </a:ext>
            </a:extLst>
          </p:cNvPr>
          <p:cNvSpPr txBox="1">
            <a:spLocks/>
          </p:cNvSpPr>
          <p:nvPr/>
        </p:nvSpPr>
        <p:spPr>
          <a:xfrm>
            <a:off x="7120609" y="4975040"/>
            <a:ext cx="1696493" cy="10909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ko-KR" altLang="en-US" sz="2000" dirty="0"/>
              <a:t>마케팅</a:t>
            </a:r>
            <a:endParaRPr lang="en-US" altLang="ko-KR" sz="2000" dirty="0"/>
          </a:p>
          <a:p>
            <a:pPr>
              <a:lnSpc>
                <a:spcPct val="80000"/>
              </a:lnSpc>
            </a:pPr>
            <a:r>
              <a:rPr lang="ko-KR" altLang="en-US" sz="2000" dirty="0"/>
              <a:t>투자 추천</a:t>
            </a:r>
            <a:endParaRPr lang="en-US" altLang="ko-KR" sz="2000" dirty="0"/>
          </a:p>
          <a:p>
            <a:pPr>
              <a:lnSpc>
                <a:spcPct val="80000"/>
              </a:lnSpc>
            </a:pPr>
            <a:r>
              <a:rPr lang="ko-KR" altLang="en-US" sz="2000" dirty="0"/>
              <a:t>리서치</a:t>
            </a:r>
          </a:p>
        </p:txBody>
      </p:sp>
      <p:pic>
        <p:nvPicPr>
          <p:cNvPr id="5" name="그래픽 4" descr="신문">
            <a:extLst>
              <a:ext uri="{FF2B5EF4-FFF2-40B4-BE49-F238E27FC236}">
                <a16:creationId xmlns:a16="http://schemas.microsoft.com/office/drawing/2014/main" id="{8D4B0407-2208-4835-99A6-D01BEBE00C8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953829" y="2915208"/>
            <a:ext cx="956282" cy="956282"/>
          </a:xfrm>
          <a:prstGeom prst="rect">
            <a:avLst/>
          </a:prstGeom>
        </p:spPr>
      </p:pic>
      <p:pic>
        <p:nvPicPr>
          <p:cNvPr id="7" name="그래픽 6" descr="연구">
            <a:extLst>
              <a:ext uri="{FF2B5EF4-FFF2-40B4-BE49-F238E27FC236}">
                <a16:creationId xmlns:a16="http://schemas.microsoft.com/office/drawing/2014/main" id="{13752EAF-D256-444B-90B1-8E743BF95F8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017040" y="3823034"/>
            <a:ext cx="914400" cy="914400"/>
          </a:xfrm>
          <a:prstGeom prst="rect">
            <a:avLst/>
          </a:prstGeom>
        </p:spPr>
      </p:pic>
      <p:pic>
        <p:nvPicPr>
          <p:cNvPr id="20" name="그래픽 19" descr="클립보드 배지 단색으로 채워진">
            <a:extLst>
              <a:ext uri="{FF2B5EF4-FFF2-40B4-BE49-F238E27FC236}">
                <a16:creationId xmlns:a16="http://schemas.microsoft.com/office/drawing/2014/main" id="{9D53B02A-8358-4224-8BDB-7AA0B802CAE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8028062" y="3471571"/>
            <a:ext cx="921941" cy="92194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DE446D2-470F-426B-BAFA-2DD082D15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686" y="674373"/>
            <a:ext cx="3432323" cy="1029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008AF556-DCC7-4CC1-9AB1-FC134C86F131}"/>
              </a:ext>
            </a:extLst>
          </p:cNvPr>
          <p:cNvGrpSpPr/>
          <p:nvPr/>
        </p:nvGrpSpPr>
        <p:grpSpPr>
          <a:xfrm>
            <a:off x="4571005" y="2038017"/>
            <a:ext cx="826948" cy="826948"/>
            <a:chOff x="1368241" y="1609900"/>
            <a:chExt cx="826948" cy="826948"/>
          </a:xfrm>
          <a:solidFill>
            <a:schemeClr val="accent3"/>
          </a:solidFill>
        </p:grpSpPr>
        <p:sp>
          <p:nvSpPr>
            <p:cNvPr id="29" name="더하기 기호 28">
              <a:extLst>
                <a:ext uri="{FF2B5EF4-FFF2-40B4-BE49-F238E27FC236}">
                  <a16:creationId xmlns:a16="http://schemas.microsoft.com/office/drawing/2014/main" id="{D4818800-AD34-4D0B-A401-61EAE89E64F0}"/>
                </a:ext>
              </a:extLst>
            </p:cNvPr>
            <p:cNvSpPr/>
            <p:nvPr/>
          </p:nvSpPr>
          <p:spPr>
            <a:xfrm>
              <a:off x="1368241" y="1609900"/>
              <a:ext cx="826948" cy="826948"/>
            </a:xfrm>
            <a:prstGeom prst="mathPlus">
              <a:avLst/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더하기 기호 4">
              <a:extLst>
                <a:ext uri="{FF2B5EF4-FFF2-40B4-BE49-F238E27FC236}">
                  <a16:creationId xmlns:a16="http://schemas.microsoft.com/office/drawing/2014/main" id="{7764F0C8-BF99-4DAD-A70B-82DB13C729D0}"/>
                </a:ext>
              </a:extLst>
            </p:cNvPr>
            <p:cNvSpPr txBox="1"/>
            <p:nvPr/>
          </p:nvSpPr>
          <p:spPr>
            <a:xfrm>
              <a:off x="1477853" y="1926125"/>
              <a:ext cx="607724" cy="19449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300" kern="1200"/>
            </a:p>
          </p:txBody>
        </p:sp>
      </p:grpSp>
      <p:sp>
        <p:nvSpPr>
          <p:cNvPr id="31" name="텍스트 개체 틀 2">
            <a:extLst>
              <a:ext uri="{FF2B5EF4-FFF2-40B4-BE49-F238E27FC236}">
                <a16:creationId xmlns:a16="http://schemas.microsoft.com/office/drawing/2014/main" id="{2E4F38CE-C9A0-46CD-9C73-D2EAAB42AA30}"/>
              </a:ext>
            </a:extLst>
          </p:cNvPr>
          <p:cNvSpPr txBox="1">
            <a:spLocks/>
          </p:cNvSpPr>
          <p:nvPr/>
        </p:nvSpPr>
        <p:spPr>
          <a:xfrm>
            <a:off x="4571005" y="1666180"/>
            <a:ext cx="826948" cy="3811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SNS</a:t>
            </a:r>
            <a:endParaRPr lang="ko-KR" altLang="en-US" sz="2000" dirty="0"/>
          </a:p>
        </p:txBody>
      </p:sp>
      <p:pic>
        <p:nvPicPr>
          <p:cNvPr id="35" name="그래픽 34" descr="이사회실 단색으로 채워진">
            <a:extLst>
              <a:ext uri="{FF2B5EF4-FFF2-40B4-BE49-F238E27FC236}">
                <a16:creationId xmlns:a16="http://schemas.microsoft.com/office/drawing/2014/main" id="{6ED2141C-7859-4DF4-900E-2BFF8E9C751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/>
          <a:stretch/>
        </p:blipFill>
        <p:spPr>
          <a:xfrm>
            <a:off x="7019007" y="2864965"/>
            <a:ext cx="1029800" cy="1029800"/>
          </a:xfrm>
          <a:prstGeom prst="rect">
            <a:avLst/>
          </a:prstGeom>
        </p:spPr>
      </p:pic>
      <p:pic>
        <p:nvPicPr>
          <p:cNvPr id="38" name="그래픽 37" descr="컴퓨터 단색으로 채워진">
            <a:extLst>
              <a:ext uri="{FF2B5EF4-FFF2-40B4-BE49-F238E27FC236}">
                <a16:creationId xmlns:a16="http://schemas.microsoft.com/office/drawing/2014/main" id="{8C8ECA08-9D3B-429A-A579-4506E9B3D83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4176528" y="386067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917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6F4BD7B-5361-45D5-9ECC-381A3903D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83" y="4353952"/>
            <a:ext cx="1554391" cy="1516846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54652" y="174060"/>
            <a:ext cx="6616701" cy="513443"/>
          </a:xfrm>
        </p:spPr>
        <p:txBody>
          <a:bodyPr/>
          <a:lstStyle/>
          <a:p>
            <a:r>
              <a:rPr lang="en-US" altLang="ko-KR" dirty="0"/>
              <a:t>3-3. KMA Search </a:t>
            </a:r>
            <a:r>
              <a:rPr lang="ko-KR" altLang="en-US" dirty="0"/>
              <a:t>구성도</a:t>
            </a:r>
          </a:p>
        </p:txBody>
      </p:sp>
      <p:pic>
        <p:nvPicPr>
          <p:cNvPr id="5" name="그림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370A8F6A-FE56-441C-A317-44879C43BA8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926" y="1284036"/>
            <a:ext cx="679473" cy="94801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6485B25-F654-4C56-9E05-67CC736D753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42" y="1286131"/>
            <a:ext cx="679473" cy="939757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6C580BBC-294D-4A8A-8D64-79E12AF40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609" y="540483"/>
            <a:ext cx="1143816" cy="163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768BAF1-6890-4EC5-9BD8-6413EFEF0A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7918" y="4721438"/>
            <a:ext cx="1809577" cy="1149360"/>
          </a:xfrm>
          <a:prstGeom prst="rect">
            <a:avLst/>
          </a:prstGeom>
        </p:spPr>
      </p:pic>
      <p:pic>
        <p:nvPicPr>
          <p:cNvPr id="15" name="그림 14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411EE161-92B9-4924-BE76-24D8F5EEF3B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657" y="1412334"/>
            <a:ext cx="1180942" cy="1061899"/>
          </a:xfrm>
          <a:prstGeom prst="rect">
            <a:avLst/>
          </a:prstGeom>
        </p:spPr>
      </p:pic>
      <p:pic>
        <p:nvPicPr>
          <p:cNvPr id="11" name="그림 10" descr="텍스트, 스크린샷, 전자기기, 디스플레이이(가) 표시된 사진&#10;&#10;자동 생성된 설명">
            <a:extLst>
              <a:ext uri="{FF2B5EF4-FFF2-40B4-BE49-F238E27FC236}">
                <a16:creationId xmlns:a16="http://schemas.microsoft.com/office/drawing/2014/main" id="{85138060-2352-4C33-85BC-0891F8508615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8" t="16800" b="9796"/>
          <a:stretch/>
        </p:blipFill>
        <p:spPr>
          <a:xfrm>
            <a:off x="3124937" y="1233202"/>
            <a:ext cx="1105962" cy="1143947"/>
          </a:xfrm>
          <a:prstGeom prst="rect">
            <a:avLst/>
          </a:prstGeom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4E9BEB4-7DCB-4198-BE73-9510B9005102}"/>
              </a:ext>
            </a:extLst>
          </p:cNvPr>
          <p:cNvSpPr txBox="1">
            <a:spLocks/>
          </p:cNvSpPr>
          <p:nvPr/>
        </p:nvSpPr>
        <p:spPr>
          <a:xfrm>
            <a:off x="3056535" y="995988"/>
            <a:ext cx="1483260" cy="214182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이미지분석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74291629-DA37-4969-A1ED-4A237F978A03}"/>
              </a:ext>
            </a:extLst>
          </p:cNvPr>
          <p:cNvSpPr txBox="1">
            <a:spLocks/>
          </p:cNvSpPr>
          <p:nvPr/>
        </p:nvSpPr>
        <p:spPr>
          <a:xfrm>
            <a:off x="3783458" y="4423081"/>
            <a:ext cx="1512674" cy="17269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텍스트 분석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B7A66D0-72AF-4B88-B4B9-5211E7B2C26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65891" y="4755361"/>
            <a:ext cx="1239025" cy="1023446"/>
          </a:xfrm>
          <a:prstGeom prst="rect">
            <a:avLst/>
          </a:prstGeom>
        </p:spPr>
      </p:pic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AC1D44A0-84F4-49CB-8DCE-DADA695BEA69}"/>
              </a:ext>
            </a:extLst>
          </p:cNvPr>
          <p:cNvSpPr txBox="1">
            <a:spLocks/>
          </p:cNvSpPr>
          <p:nvPr/>
        </p:nvSpPr>
        <p:spPr>
          <a:xfrm>
            <a:off x="7078933" y="212204"/>
            <a:ext cx="1692564" cy="17269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리서치보고서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C3F2C19-60AC-499D-9AFB-998937CBD1C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7379" y="5671217"/>
            <a:ext cx="2168975" cy="67353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BF481C0-212B-4CC7-8565-FB770B6F18E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39803" y="756377"/>
            <a:ext cx="1122693" cy="158974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08A86CD-7B9A-438E-A737-25F3BEA0CB4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690836" y="4595780"/>
            <a:ext cx="1965355" cy="1465533"/>
          </a:xfrm>
          <a:prstGeom prst="rect">
            <a:avLst/>
          </a:prstGeom>
        </p:spPr>
      </p:pic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2899FB00-1A49-4A22-9AD6-9201700D7192}"/>
              </a:ext>
            </a:extLst>
          </p:cNvPr>
          <p:cNvSpPr txBox="1">
            <a:spLocks/>
          </p:cNvSpPr>
          <p:nvPr/>
        </p:nvSpPr>
        <p:spPr>
          <a:xfrm>
            <a:off x="6827232" y="4598225"/>
            <a:ext cx="1692564" cy="17269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종목 추천</a:t>
            </a: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9DE7386D-2194-4167-BBCE-C7CE75752F25}"/>
              </a:ext>
            </a:extLst>
          </p:cNvPr>
          <p:cNvSpPr txBox="1">
            <a:spLocks/>
          </p:cNvSpPr>
          <p:nvPr/>
        </p:nvSpPr>
        <p:spPr>
          <a:xfrm>
            <a:off x="744957" y="4058369"/>
            <a:ext cx="1921523" cy="214182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뉴스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ko-KR" altLang="en-US" sz="1800" b="1" dirty="0">
                <a:solidFill>
                  <a:srgbClr val="000000"/>
                </a:solidFill>
                <a:latin typeface="Arial" panose="020B0604020202020204" pitchFamily="34" charset="0"/>
              </a:rPr>
              <a:t>기사</a:t>
            </a:r>
            <a:r>
              <a:rPr lang="en-US" altLang="ko-KR" sz="1800" b="1" dirty="0">
                <a:solidFill>
                  <a:srgbClr val="000000"/>
                </a:solidFill>
                <a:latin typeface="Arial" panose="020B0604020202020204" pitchFamily="34" charset="0"/>
              </a:rPr>
              <a:t>,</a:t>
            </a:r>
            <a:r>
              <a:rPr lang="ko-KR" altLang="en-US" sz="1800" b="1" dirty="0">
                <a:solidFill>
                  <a:srgbClr val="000000"/>
                </a:solidFill>
                <a:latin typeface="Arial" panose="020B0604020202020204" pitchFamily="34" charset="0"/>
              </a:rPr>
              <a:t>검색어</a:t>
            </a:r>
            <a:endParaRPr lang="ko-KR" altLang="en-US" sz="1800" b="1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9CADAC18-ED47-4A7B-9014-8AC976BECD52}"/>
              </a:ext>
            </a:extLst>
          </p:cNvPr>
          <p:cNvSpPr txBox="1">
            <a:spLocks/>
          </p:cNvSpPr>
          <p:nvPr/>
        </p:nvSpPr>
        <p:spPr>
          <a:xfrm>
            <a:off x="731415" y="2262173"/>
            <a:ext cx="1211340" cy="21206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SNS,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사진</a:t>
            </a:r>
          </a:p>
        </p:txBody>
      </p:sp>
      <p:pic>
        <p:nvPicPr>
          <p:cNvPr id="1026" name="Picture 2" descr="1월14일 화요일 오늘의 부동산 &amp; 경제 신문">
            <a:extLst>
              <a:ext uri="{FF2B5EF4-FFF2-40B4-BE49-F238E27FC236}">
                <a16:creationId xmlns:a16="http://schemas.microsoft.com/office/drawing/2014/main" id="{02A1C805-3133-43BE-A677-9CAECF07C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3769" y="4397029"/>
            <a:ext cx="1219201" cy="764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320054E4-E935-4DB2-9B56-13FA813D50D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7042" y="734007"/>
            <a:ext cx="1529350" cy="550029"/>
          </a:xfrm>
          <a:prstGeom prst="rect">
            <a:avLst/>
          </a:prstGeom>
        </p:spPr>
      </p:pic>
      <p:pic>
        <p:nvPicPr>
          <p:cNvPr id="32" name="그래픽 31" descr="서버 단색으로 채워진">
            <a:extLst>
              <a:ext uri="{FF2B5EF4-FFF2-40B4-BE49-F238E27FC236}">
                <a16:creationId xmlns:a16="http://schemas.microsoft.com/office/drawing/2014/main" id="{B047D867-C45F-4726-9F76-ECEF95A5821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310128" y="2985136"/>
            <a:ext cx="914400" cy="914400"/>
          </a:xfrm>
          <a:prstGeom prst="rect">
            <a:avLst/>
          </a:prstGeom>
        </p:spPr>
      </p:pic>
      <p:pic>
        <p:nvPicPr>
          <p:cNvPr id="34" name="그래픽 33" descr="컴퓨터 단색으로 채워진">
            <a:extLst>
              <a:ext uri="{FF2B5EF4-FFF2-40B4-BE49-F238E27FC236}">
                <a16:creationId xmlns:a16="http://schemas.microsoft.com/office/drawing/2014/main" id="{F4829A76-CA33-42D6-9DB3-0D86C34AFF3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296132" y="2971800"/>
            <a:ext cx="914400" cy="9144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0C499176-FD09-4FAD-97FA-FC2C4959617B}"/>
              </a:ext>
            </a:extLst>
          </p:cNvPr>
          <p:cNvSpPr/>
          <p:nvPr/>
        </p:nvSpPr>
        <p:spPr>
          <a:xfrm>
            <a:off x="1376965" y="2563256"/>
            <a:ext cx="6422650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115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삭제예정</a:t>
            </a:r>
            <a:endParaRPr lang="en-US" altLang="ko-K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44532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3-4.</a:t>
            </a:r>
            <a:r>
              <a:rPr lang="ko-KR" altLang="en-US" dirty="0"/>
              <a:t> </a:t>
            </a:r>
            <a:r>
              <a:rPr lang="en-US" altLang="ko-KR" dirty="0"/>
              <a:t>KMA Search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24C5F84-E76A-43AF-8393-0638CFE58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266" y="626411"/>
            <a:ext cx="8209153" cy="546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665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7335423" cy="513443"/>
          </a:xfrm>
        </p:spPr>
        <p:txBody>
          <a:bodyPr/>
          <a:lstStyle/>
          <a:p>
            <a:r>
              <a:rPr lang="en-US" altLang="ko-KR" dirty="0"/>
              <a:t>3-5. SNS,</a:t>
            </a:r>
            <a:r>
              <a:rPr lang="ko-KR" altLang="en-US" dirty="0"/>
              <a:t>뉴스 이미지</a:t>
            </a:r>
            <a:r>
              <a:rPr lang="en-US" altLang="ko-KR" dirty="0"/>
              <a:t> </a:t>
            </a:r>
            <a:r>
              <a:rPr lang="ko-KR" altLang="en-US" dirty="0"/>
              <a:t>→ </a:t>
            </a:r>
            <a:r>
              <a:rPr lang="en-US" altLang="ko-KR" dirty="0"/>
              <a:t>TEXT</a:t>
            </a:r>
            <a:r>
              <a:rPr lang="ko-KR" altLang="en-US" dirty="0"/>
              <a:t> 가져오기</a:t>
            </a:r>
          </a:p>
        </p:txBody>
      </p:sp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5909238" y="3399173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텍스트, 스크린샷, 전자기기, 디스플레이이(가) 표시된 사진&#10;&#10;자동 생성된 설명">
            <a:extLst>
              <a:ext uri="{FF2B5EF4-FFF2-40B4-BE49-F238E27FC236}">
                <a16:creationId xmlns:a16="http://schemas.microsoft.com/office/drawing/2014/main" id="{FC768B31-E6D8-49C8-90A5-B9409D46A6E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8" t="16800" b="9796"/>
          <a:stretch/>
        </p:blipFill>
        <p:spPr>
          <a:xfrm>
            <a:off x="5590094" y="4205045"/>
            <a:ext cx="2079076" cy="21504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41B6882-EDED-4356-89A8-370A8C302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321" y="1185759"/>
            <a:ext cx="3276749" cy="27066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BB324D2-DD27-4D05-99F4-2E9E073B76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3350" y="1295022"/>
            <a:ext cx="3322937" cy="1924336"/>
          </a:xfrm>
          <a:prstGeom prst="rect">
            <a:avLst/>
          </a:prstGeom>
        </p:spPr>
      </p:pic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8D283631-8C4D-4367-A743-ECE328BBD5D8}"/>
              </a:ext>
            </a:extLst>
          </p:cNvPr>
          <p:cNvSpPr txBox="1">
            <a:spLocks/>
          </p:cNvSpPr>
          <p:nvPr/>
        </p:nvSpPr>
        <p:spPr>
          <a:xfrm>
            <a:off x="3723753" y="5140739"/>
            <a:ext cx="1696493" cy="8593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ko-KR" altLang="en-US" sz="2000" dirty="0"/>
              <a:t>이미지 </a:t>
            </a:r>
            <a:r>
              <a:rPr lang="ko-KR" altLang="en-US" sz="2000" dirty="0" err="1"/>
              <a:t>캡셔닝긍정</a:t>
            </a:r>
            <a:r>
              <a:rPr lang="en-US" altLang="ko-KR" sz="2000" dirty="0"/>
              <a:t>,</a:t>
            </a:r>
            <a:r>
              <a:rPr lang="ko-KR" altLang="en-US" sz="2000" dirty="0"/>
              <a:t>부정</a:t>
            </a:r>
          </a:p>
        </p:txBody>
      </p:sp>
    </p:spTree>
    <p:extLst>
      <p:ext uri="{BB962C8B-B14F-4D97-AF65-F5344CB8AC3E}">
        <p14:creationId xmlns:p14="http://schemas.microsoft.com/office/powerpoint/2010/main" val="2664999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7335423" cy="513443"/>
          </a:xfrm>
        </p:spPr>
        <p:txBody>
          <a:bodyPr/>
          <a:lstStyle/>
          <a:p>
            <a:r>
              <a:rPr lang="en-US" altLang="ko-KR" dirty="0"/>
              <a:t>3-6. </a:t>
            </a:r>
            <a:r>
              <a:rPr lang="ko-KR" altLang="en-US" dirty="0"/>
              <a:t>이미지 → 로고 데이터 가져오기</a:t>
            </a:r>
          </a:p>
        </p:txBody>
      </p:sp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6311574" y="3429000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BB324D2-DD27-4D05-99F4-2E9E073B7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350" y="1295022"/>
            <a:ext cx="3322937" cy="1924336"/>
          </a:xfrm>
          <a:prstGeom prst="rect">
            <a:avLst/>
          </a:prstGeom>
        </p:spPr>
      </p:pic>
      <p:pic>
        <p:nvPicPr>
          <p:cNvPr id="4" name="그림 3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DECCCAE3-358C-4FCD-8EA4-5BA2CD50A0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094" y="4269053"/>
            <a:ext cx="2366829" cy="2088082"/>
          </a:xfrm>
          <a:prstGeom prst="rect">
            <a:avLst/>
          </a:prstGeom>
        </p:spPr>
      </p:pic>
      <p:pic>
        <p:nvPicPr>
          <p:cNvPr id="6" name="그림 5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08B197E4-D1CB-46D1-BDA4-4B6627D1338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44" t="66435" b="1467"/>
          <a:stretch/>
        </p:blipFill>
        <p:spPr>
          <a:xfrm>
            <a:off x="911288" y="1156535"/>
            <a:ext cx="3212655" cy="3002569"/>
          </a:xfrm>
          <a:prstGeom prst="rect">
            <a:avLst/>
          </a:prstGeom>
        </p:spPr>
      </p:pic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DBD1EF75-BAF3-4CC5-9EC2-735645830A20}"/>
              </a:ext>
            </a:extLst>
          </p:cNvPr>
          <p:cNvSpPr txBox="1">
            <a:spLocks/>
          </p:cNvSpPr>
          <p:nvPr/>
        </p:nvSpPr>
        <p:spPr>
          <a:xfrm>
            <a:off x="3723753" y="5140739"/>
            <a:ext cx="1696493" cy="8593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ko-KR" altLang="en-US" sz="2000" dirty="0"/>
              <a:t>기업로고 분석</a:t>
            </a:r>
            <a:endParaRPr lang="en-US" altLang="ko-KR" sz="2000" dirty="0"/>
          </a:p>
          <a:p>
            <a:pPr>
              <a:lnSpc>
                <a:spcPct val="80000"/>
              </a:lnSpc>
            </a:pPr>
            <a:r>
              <a:rPr lang="ko-KR" altLang="en-US" sz="2000" dirty="0"/>
              <a:t>긍정</a:t>
            </a:r>
            <a:r>
              <a:rPr lang="en-US" altLang="ko-KR" sz="2000" dirty="0"/>
              <a:t>,</a:t>
            </a:r>
            <a:r>
              <a:rPr lang="ko-KR" altLang="en-US" sz="2000" dirty="0"/>
              <a:t>부정</a:t>
            </a:r>
          </a:p>
        </p:txBody>
      </p:sp>
    </p:spTree>
    <p:extLst>
      <p:ext uri="{BB962C8B-B14F-4D97-AF65-F5344CB8AC3E}">
        <p14:creationId xmlns:p14="http://schemas.microsoft.com/office/powerpoint/2010/main" val="561037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3-6. </a:t>
            </a:r>
            <a:r>
              <a:rPr lang="ko-KR" altLang="en-US" dirty="0"/>
              <a:t>마켓데이터 가져오기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C0BA6FA-8E99-468A-8D22-9C4FC0651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47" y="671807"/>
            <a:ext cx="2914650" cy="36290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106" y="671807"/>
            <a:ext cx="4247659" cy="24598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B2B2C7B-65F5-450C-85C1-D5BF788B3F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7369" y="4025230"/>
            <a:ext cx="2319729" cy="18395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7FABCF7-0C0D-438D-B9A9-C6BA45600A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0758" y="4495105"/>
            <a:ext cx="2688947" cy="189297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BDEC91F-CE19-4A7D-A73C-0CB7C20A4A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5231" y="4812663"/>
            <a:ext cx="2319729" cy="1867264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5945814" y="3265414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151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3-5. </a:t>
            </a:r>
            <a:r>
              <a:rPr lang="ko-KR" altLang="en-US" dirty="0"/>
              <a:t>재무데이터 가져오기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C0BA6FA-8E99-468A-8D22-9C4FC0651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47" y="671807"/>
            <a:ext cx="2914650" cy="36290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7794" y="4211669"/>
            <a:ext cx="4247659" cy="24598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B2B2C7B-65F5-450C-85C1-D5BF788B3F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8334" y="699501"/>
            <a:ext cx="2319729" cy="18395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7FABCF7-0C0D-438D-B9A9-C6BA45600A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9630" y="1009820"/>
            <a:ext cx="2688947" cy="189297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BDEC91F-CE19-4A7D-A73C-0CB7C20A4A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9239" y="1345853"/>
            <a:ext cx="2319729" cy="1867264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002127" y="4883082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E237C44-E9CC-4C4C-B9F0-133897AE6702}"/>
              </a:ext>
            </a:extLst>
          </p:cNvPr>
          <p:cNvSpPr/>
          <p:nvPr/>
        </p:nvSpPr>
        <p:spPr>
          <a:xfrm rot="10800000">
            <a:off x="5909238" y="3399173"/>
            <a:ext cx="759342" cy="626057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880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3-5. AI </a:t>
            </a:r>
            <a:r>
              <a:rPr lang="ko-KR" altLang="en-US" dirty="0"/>
              <a:t>리서치 보고서 생성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85" y="741297"/>
            <a:ext cx="4247659" cy="2459849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2458987" y="4041834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DAB89AF3-8634-4481-B52D-855D9DA1C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042" y="3201146"/>
            <a:ext cx="2145855" cy="306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55F51383-7ADC-4828-916A-730980027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6969" y="3545885"/>
            <a:ext cx="2077974" cy="306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CC2EC9C-8EFD-4DD3-9A77-1A2886FE93B1}"/>
              </a:ext>
            </a:extLst>
          </p:cNvPr>
          <p:cNvSpPr txBox="1">
            <a:spLocks/>
          </p:cNvSpPr>
          <p:nvPr/>
        </p:nvSpPr>
        <p:spPr>
          <a:xfrm>
            <a:off x="2149418" y="5257335"/>
            <a:ext cx="1696493" cy="8593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ko-KR" sz="2000" dirty="0"/>
              <a:t>BERT , GPT3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2940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37561" y="0"/>
            <a:ext cx="6616701" cy="513443"/>
          </a:xfrm>
        </p:spPr>
        <p:txBody>
          <a:bodyPr/>
          <a:lstStyle/>
          <a:p>
            <a:r>
              <a:rPr lang="en-US" altLang="ko-KR" dirty="0"/>
              <a:t>3-5. AI </a:t>
            </a:r>
            <a:r>
              <a:rPr lang="ko-KR" altLang="en-US" dirty="0"/>
              <a:t>추천종목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F08D35-2125-4289-AC5E-3FFE4E600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85" y="741297"/>
            <a:ext cx="4247659" cy="2459849"/>
          </a:xfrm>
          <a:prstGeom prst="rect">
            <a:avLst/>
          </a:prstGeom>
        </p:spPr>
      </p:pic>
      <p:sp>
        <p:nvSpPr>
          <p:cNvPr id="8" name="화살표: 굽음 7">
            <a:extLst>
              <a:ext uri="{FF2B5EF4-FFF2-40B4-BE49-F238E27FC236}">
                <a16:creationId xmlns:a16="http://schemas.microsoft.com/office/drawing/2014/main" id="{E0493947-D714-4C36-BCD2-812E7ACAAF07}"/>
              </a:ext>
            </a:extLst>
          </p:cNvPr>
          <p:cNvSpPr/>
          <p:nvPr/>
        </p:nvSpPr>
        <p:spPr>
          <a:xfrm rot="10800000" flipH="1">
            <a:off x="1791475" y="3904674"/>
            <a:ext cx="1551778" cy="1117025"/>
          </a:xfrm>
          <a:prstGeom prst="bentArrow">
            <a:avLst>
              <a:gd name="adj1" fmla="val 42341"/>
              <a:gd name="adj2" fmla="val 36075"/>
              <a:gd name="adj3" fmla="val 50000"/>
              <a:gd name="adj4" fmla="val 4375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CC2EC9C-8EFD-4DD3-9A77-1A2886FE93B1}"/>
              </a:ext>
            </a:extLst>
          </p:cNvPr>
          <p:cNvSpPr txBox="1">
            <a:spLocks/>
          </p:cNvSpPr>
          <p:nvPr/>
        </p:nvSpPr>
        <p:spPr>
          <a:xfrm>
            <a:off x="1791474" y="5257335"/>
            <a:ext cx="1696493" cy="8593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ko-KR" altLang="en-US" sz="2000" err="1"/>
              <a:t>퀀트</a:t>
            </a:r>
            <a:r>
              <a:rPr lang="ko-KR" altLang="en-US" sz="2000" dirty="0"/>
              <a:t> 모형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E46C5E6-C81D-4606-AD54-B8CCB1F14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984" y="3570681"/>
            <a:ext cx="4219837" cy="273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264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진행사항</a:t>
            </a:r>
          </a:p>
        </p:txBody>
      </p:sp>
    </p:spTree>
    <p:extLst>
      <p:ext uri="{BB962C8B-B14F-4D97-AF65-F5344CB8AC3E}">
        <p14:creationId xmlns:p14="http://schemas.microsoft.com/office/powerpoint/2010/main" val="3165545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Contents</a:t>
            </a:r>
            <a:endParaRPr lang="ko-KR" altLang="en-US" dirty="0"/>
          </a:p>
        </p:txBody>
      </p:sp>
      <p:grpSp>
        <p:nvGrpSpPr>
          <p:cNvPr id="32" name="그룹 31"/>
          <p:cNvGrpSpPr/>
          <p:nvPr/>
        </p:nvGrpSpPr>
        <p:grpSpPr>
          <a:xfrm>
            <a:off x="2021196" y="2752524"/>
            <a:ext cx="4851988" cy="523220"/>
            <a:chOff x="8349504" y="-3618327"/>
            <a:chExt cx="4851988" cy="523220"/>
          </a:xfrm>
        </p:grpSpPr>
        <p:sp>
          <p:nvSpPr>
            <p:cNvPr id="39" name="TextBox 38"/>
            <p:cNvSpPr txBox="1"/>
            <p:nvPr/>
          </p:nvSpPr>
          <p:spPr>
            <a:xfrm>
              <a:off x="8974335" y="-3517790"/>
              <a:ext cx="422715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Problem</a:t>
              </a:r>
              <a:endParaRPr lang="ko-KR" altLang="en-US" b="1" dirty="0">
                <a:solidFill>
                  <a:schemeClr val="bg1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2.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2002036" y="2214783"/>
            <a:ext cx="4941792" cy="523220"/>
            <a:chOff x="8349504" y="-3618327"/>
            <a:chExt cx="4941792" cy="523220"/>
          </a:xfrm>
        </p:grpSpPr>
        <p:sp>
          <p:nvSpPr>
            <p:cNvPr id="54" name="TextBox 53"/>
            <p:cNvSpPr txBox="1"/>
            <p:nvPr/>
          </p:nvSpPr>
          <p:spPr>
            <a:xfrm>
              <a:off x="8974336" y="-3534469"/>
              <a:ext cx="431696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프로젝트 배경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1.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1CD0EB0-BC59-4A50-AACA-C90DDC7F8DB9}"/>
              </a:ext>
            </a:extLst>
          </p:cNvPr>
          <p:cNvGrpSpPr/>
          <p:nvPr/>
        </p:nvGrpSpPr>
        <p:grpSpPr>
          <a:xfrm>
            <a:off x="2002036" y="3350179"/>
            <a:ext cx="4851988" cy="523220"/>
            <a:chOff x="8349504" y="-3618327"/>
            <a:chExt cx="4851988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51D3706-BE72-4CFC-B61B-92B28D026853}"/>
                </a:ext>
              </a:extLst>
            </p:cNvPr>
            <p:cNvSpPr txBox="1"/>
            <p:nvPr/>
          </p:nvSpPr>
          <p:spPr>
            <a:xfrm>
              <a:off x="8974335" y="-3517790"/>
              <a:ext cx="422715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KMA Search</a:t>
              </a:r>
              <a:endParaRPr lang="ko-KR" altLang="en-US" b="1" dirty="0">
                <a:solidFill>
                  <a:schemeClr val="bg1"/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74B62A2-0400-4338-8ED2-57D3DF5809D1}"/>
                </a:ext>
              </a:extLst>
            </p:cNvPr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3.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D0F8A49-BD9F-4E8E-B264-93FD5458942D}"/>
              </a:ext>
            </a:extLst>
          </p:cNvPr>
          <p:cNvGrpSpPr/>
          <p:nvPr/>
        </p:nvGrpSpPr>
        <p:grpSpPr>
          <a:xfrm>
            <a:off x="2002035" y="3945755"/>
            <a:ext cx="4851988" cy="523220"/>
            <a:chOff x="8349504" y="-3618327"/>
            <a:chExt cx="4851988" cy="52322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E747234-1944-4E79-8CB3-C584480019E8}"/>
                </a:ext>
              </a:extLst>
            </p:cNvPr>
            <p:cNvSpPr txBox="1"/>
            <p:nvPr/>
          </p:nvSpPr>
          <p:spPr>
            <a:xfrm>
              <a:off x="8974335" y="-3517790"/>
              <a:ext cx="422715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진행사항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6C7B5D6-B329-4D90-B03C-3A3A761679C8}"/>
                </a:ext>
              </a:extLst>
            </p:cNvPr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4.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430DF3F-2C79-4D5E-BE77-B66DD717DC5A}"/>
              </a:ext>
            </a:extLst>
          </p:cNvPr>
          <p:cNvGrpSpPr/>
          <p:nvPr/>
        </p:nvGrpSpPr>
        <p:grpSpPr>
          <a:xfrm>
            <a:off x="2021196" y="4483496"/>
            <a:ext cx="4851988" cy="523220"/>
            <a:chOff x="8349504" y="-3618327"/>
            <a:chExt cx="4851988" cy="52322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2E01286-6746-408A-B6CC-49052B83BB4F}"/>
                </a:ext>
              </a:extLst>
            </p:cNvPr>
            <p:cNvSpPr txBox="1"/>
            <p:nvPr/>
          </p:nvSpPr>
          <p:spPr>
            <a:xfrm>
              <a:off x="8974335" y="-3517790"/>
              <a:ext cx="422715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기대효과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1AE1169-933B-4B3B-A35F-6045E9541927}"/>
                </a:ext>
              </a:extLst>
            </p:cNvPr>
            <p:cNvSpPr txBox="1"/>
            <p:nvPr/>
          </p:nvSpPr>
          <p:spPr>
            <a:xfrm>
              <a:off x="8349504" y="-3618327"/>
              <a:ext cx="87808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고려대학교B" panose="02020603020101020101" pitchFamily="18" charset="-127"/>
                  <a:ea typeface="고려대학교B" panose="02020603020101020101" pitchFamily="18" charset="-127"/>
                  <a:cs typeface="Arial" pitchFamily="34" charset="0"/>
                </a:rPr>
                <a:t>5.</a:t>
              </a:r>
              <a:endParaRPr lang="ko-KR" altLang="en-US" sz="2800" b="1" dirty="0">
                <a:solidFill>
                  <a:schemeClr val="bg1"/>
                </a:solidFill>
                <a:latin typeface="고려대학교B" panose="02020603020101020101" pitchFamily="18" charset="-127"/>
                <a:ea typeface="고려대학교B" panose="02020603020101020101" pitchFamily="18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09253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04903" y="88584"/>
            <a:ext cx="6616701" cy="513443"/>
          </a:xfrm>
        </p:spPr>
        <p:txBody>
          <a:bodyPr/>
          <a:lstStyle/>
          <a:p>
            <a:r>
              <a:rPr lang="en-US" altLang="ko-KR" dirty="0"/>
              <a:t>4-1. </a:t>
            </a:r>
            <a:r>
              <a:rPr lang="ko-KR" altLang="en-US" dirty="0"/>
              <a:t>프로젝트 인원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A4BFCAB-86A0-4B8C-AF79-705AC20E9E79}"/>
              </a:ext>
            </a:extLst>
          </p:cNvPr>
          <p:cNvGrpSpPr/>
          <p:nvPr/>
        </p:nvGrpSpPr>
        <p:grpSpPr>
          <a:xfrm>
            <a:off x="2431885" y="3869822"/>
            <a:ext cx="2313851" cy="855031"/>
            <a:chOff x="268806" y="3266596"/>
            <a:chExt cx="1825784" cy="785072"/>
          </a:xfrm>
        </p:grpSpPr>
        <p:sp>
          <p:nvSpPr>
            <p:cNvPr id="22" name="Text Placeholder 17">
              <a:extLst>
                <a:ext uri="{FF2B5EF4-FFF2-40B4-BE49-F238E27FC236}">
                  <a16:creationId xmlns:a16="http://schemas.microsoft.com/office/drawing/2014/main" id="{A3B27046-8888-4EF6-B2B8-062ED0199FB8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박진수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E43600A-B24E-4EE3-9CBC-04BAF875C4EC}"/>
                </a:ext>
              </a:extLst>
            </p:cNvPr>
            <p:cNvSpPr txBox="1"/>
            <p:nvPr/>
          </p:nvSpPr>
          <p:spPr>
            <a:xfrm>
              <a:off x="366399" y="3514739"/>
              <a:ext cx="1728191" cy="536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자금팀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프로그램 개발</a:t>
              </a:r>
              <a:endParaRPr lang="en-US" altLang="ko-KR" sz="18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C60A919-2936-4330-8A65-5EA27CAAE39C}"/>
              </a:ext>
            </a:extLst>
          </p:cNvPr>
          <p:cNvGrpSpPr/>
          <p:nvPr/>
        </p:nvGrpSpPr>
        <p:grpSpPr>
          <a:xfrm>
            <a:off x="6394059" y="3869821"/>
            <a:ext cx="2222411" cy="870274"/>
            <a:chOff x="268806" y="3266596"/>
            <a:chExt cx="1825853" cy="870274"/>
          </a:xfrm>
        </p:grpSpPr>
        <p:sp>
          <p:nvSpPr>
            <p:cNvPr id="15" name="Text Placeholder 17">
              <a:extLst>
                <a:ext uri="{FF2B5EF4-FFF2-40B4-BE49-F238E27FC236}">
                  <a16:creationId xmlns:a16="http://schemas.microsoft.com/office/drawing/2014/main" id="{F068DA2D-553A-435E-B763-ABA3712610DB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김주원</a:t>
              </a:r>
              <a:endPara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467A35-A4C1-4A66-89CF-FC4D066B7E60}"/>
                </a:ext>
              </a:extLst>
            </p:cNvPr>
            <p:cNvSpPr txBox="1"/>
            <p:nvPr/>
          </p:nvSpPr>
          <p:spPr>
            <a:xfrm>
              <a:off x="366468" y="3552095"/>
              <a:ext cx="17281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디지털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사례조사 </a:t>
              </a:r>
              <a:r>
                <a:rPr lang="en-US" altLang="ko-KR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,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업무분석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44B2100-A04C-463A-8AEC-0B0EBA0AEAC2}"/>
              </a:ext>
            </a:extLst>
          </p:cNvPr>
          <p:cNvGrpSpPr/>
          <p:nvPr/>
        </p:nvGrpSpPr>
        <p:grpSpPr>
          <a:xfrm>
            <a:off x="2431885" y="1413703"/>
            <a:ext cx="2863724" cy="842890"/>
            <a:chOff x="268806" y="3266596"/>
            <a:chExt cx="1807846" cy="773925"/>
          </a:xfrm>
        </p:grpSpPr>
        <p:sp>
          <p:nvSpPr>
            <p:cNvPr id="13" name="Text Placeholder 17">
              <a:extLst>
                <a:ext uri="{FF2B5EF4-FFF2-40B4-BE49-F238E27FC236}">
                  <a16:creationId xmlns:a16="http://schemas.microsoft.com/office/drawing/2014/main" id="{8FC56AD8-273A-4BD7-844C-ABB7B138F35F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정낙현 </a:t>
              </a:r>
              <a:r>
                <a:rPr lang="en-US" altLang="ko-KR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(</a:t>
              </a:r>
              <a:r>
                <a:rPr lang="ko-KR" altLang="en-US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조장</a:t>
              </a:r>
              <a:r>
                <a:rPr lang="en-US" altLang="ko-KR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)</a:t>
              </a:r>
              <a:endParaRPr lang="ko-KR" altLang="en-US" sz="1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C0B66FB-1FB8-4FF9-849C-23CFA46AF720}"/>
                </a:ext>
              </a:extLst>
            </p:cNvPr>
            <p:cNvSpPr txBox="1"/>
            <p:nvPr/>
          </p:nvSpPr>
          <p:spPr>
            <a:xfrm>
              <a:off x="348461" y="3503592"/>
              <a:ext cx="1728191" cy="536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</a:t>
              </a:r>
              <a:br>
                <a:rPr lang="en-US" altLang="ko-KR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</a:br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금융상품시스템팀</a:t>
              </a:r>
              <a:endParaRPr lang="en-US" altLang="ko-KR" sz="18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070371E-FE3C-412C-A56A-7DED89779ACA}"/>
              </a:ext>
            </a:extLst>
          </p:cNvPr>
          <p:cNvGrpSpPr/>
          <p:nvPr/>
        </p:nvGrpSpPr>
        <p:grpSpPr>
          <a:xfrm>
            <a:off x="6394059" y="1413701"/>
            <a:ext cx="2653412" cy="1076751"/>
            <a:chOff x="268806" y="3266596"/>
            <a:chExt cx="1807846" cy="1076751"/>
          </a:xfrm>
        </p:grpSpPr>
        <p:sp>
          <p:nvSpPr>
            <p:cNvPr id="18" name="Text Placeholder 17">
              <a:extLst>
                <a:ext uri="{FF2B5EF4-FFF2-40B4-BE49-F238E27FC236}">
                  <a16:creationId xmlns:a16="http://schemas.microsoft.com/office/drawing/2014/main" id="{10AB5287-B034-4774-BD34-726FA014244E}"/>
                </a:ext>
              </a:extLst>
            </p:cNvPr>
            <p:cNvSpPr txBox="1">
              <a:spLocks/>
            </p:cNvSpPr>
            <p:nvPr/>
          </p:nvSpPr>
          <p:spPr>
            <a:xfrm>
              <a:off x="268806" y="3266596"/>
              <a:ext cx="1728192" cy="19665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800" b="1" i="0" dirty="0" err="1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엄호천</a:t>
              </a:r>
              <a:r>
                <a:rPr lang="ko-KR" altLang="en-US" sz="1800" b="1" i="0" dirty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</a:t>
              </a:r>
              <a:endPara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D02E64-F355-4C41-9E7A-81D954A70CFF}"/>
                </a:ext>
              </a:extLst>
            </p:cNvPr>
            <p:cNvSpPr txBox="1"/>
            <p:nvPr/>
          </p:nvSpPr>
          <p:spPr>
            <a:xfrm>
              <a:off x="348461" y="3512350"/>
              <a:ext cx="17281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미래에셋대우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 err="1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전략팀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600" dirty="0"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프로젝트 기획</a:t>
              </a:r>
              <a:endParaRPr lang="en-US" altLang="ko-KR" sz="1600" dirty="0"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pic>
        <p:nvPicPr>
          <p:cNvPr id="6" name="그림 5" descr="사람, 정장, 실내, 넥타이이(가) 표시된 사진&#10;&#10;자동 생성된 설명">
            <a:extLst>
              <a:ext uri="{FF2B5EF4-FFF2-40B4-BE49-F238E27FC236}">
                <a16:creationId xmlns:a16="http://schemas.microsoft.com/office/drawing/2014/main" id="{5523CAE7-9493-48FD-8294-960A057192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71"/>
          <a:stretch/>
        </p:blipFill>
        <p:spPr>
          <a:xfrm>
            <a:off x="1097019" y="1413701"/>
            <a:ext cx="1200150" cy="1244272"/>
          </a:xfrm>
          <a:prstGeom prst="rect">
            <a:avLst/>
          </a:prstGeom>
        </p:spPr>
      </p:pic>
      <p:pic>
        <p:nvPicPr>
          <p:cNvPr id="8" name="그림 7" descr="사람, 정장, 넥타이, 남자이(가) 표시된 사진&#10;&#10;자동 생성된 설명">
            <a:extLst>
              <a:ext uri="{FF2B5EF4-FFF2-40B4-BE49-F238E27FC236}">
                <a16:creationId xmlns:a16="http://schemas.microsoft.com/office/drawing/2014/main" id="{9DFCC925-A404-43C0-A202-15FDFA92670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21"/>
          <a:stretch/>
        </p:blipFill>
        <p:spPr>
          <a:xfrm>
            <a:off x="5038344" y="1416924"/>
            <a:ext cx="1258488" cy="1237826"/>
          </a:xfrm>
          <a:prstGeom prst="rect">
            <a:avLst/>
          </a:prstGeom>
        </p:spPr>
      </p:pic>
      <p:pic>
        <p:nvPicPr>
          <p:cNvPr id="10" name="그림 9" descr="사람, 정장, 넥타이, 실내이(가) 표시된 사진&#10;&#10;자동 생성된 설명">
            <a:extLst>
              <a:ext uri="{FF2B5EF4-FFF2-40B4-BE49-F238E27FC236}">
                <a16:creationId xmlns:a16="http://schemas.microsoft.com/office/drawing/2014/main" id="{FE201368-595D-447F-B977-563B87B584D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08"/>
          <a:stretch/>
        </p:blipFill>
        <p:spPr>
          <a:xfrm>
            <a:off x="1097019" y="3869821"/>
            <a:ext cx="1200150" cy="1307342"/>
          </a:xfrm>
          <a:prstGeom prst="rect">
            <a:avLst/>
          </a:prstGeom>
        </p:spPr>
      </p:pic>
      <p:pic>
        <p:nvPicPr>
          <p:cNvPr id="26" name="그림 25" descr="사람, 정장, 의류, 남자이(가) 표시된 사진&#10;&#10;자동 생성된 설명">
            <a:extLst>
              <a:ext uri="{FF2B5EF4-FFF2-40B4-BE49-F238E27FC236}">
                <a16:creationId xmlns:a16="http://schemas.microsoft.com/office/drawing/2014/main" id="{62FF86BD-316D-4502-B5EE-03C9B313AD8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96"/>
          <a:stretch/>
        </p:blipFill>
        <p:spPr>
          <a:xfrm>
            <a:off x="5038344" y="3791951"/>
            <a:ext cx="1271634" cy="138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322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4-3.</a:t>
            </a:r>
            <a:r>
              <a:rPr lang="ko-KR" altLang="en-US" dirty="0"/>
              <a:t>프로젝트 진행 일정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D1966E4-D3A3-4EF6-A9B0-053F8F25337C}"/>
              </a:ext>
            </a:extLst>
          </p:cNvPr>
          <p:cNvGrpSpPr/>
          <p:nvPr/>
        </p:nvGrpSpPr>
        <p:grpSpPr>
          <a:xfrm>
            <a:off x="357051" y="2380997"/>
            <a:ext cx="8767899" cy="2626927"/>
            <a:chOff x="357051" y="2976422"/>
            <a:chExt cx="8767899" cy="2626927"/>
          </a:xfrm>
        </p:grpSpPr>
        <p:cxnSp>
          <p:nvCxnSpPr>
            <p:cNvPr id="28" name="Straight Connector 3"/>
            <p:cNvCxnSpPr/>
            <p:nvPr/>
          </p:nvCxnSpPr>
          <p:spPr>
            <a:xfrm>
              <a:off x="3150146" y="3314995"/>
              <a:ext cx="1066" cy="1502307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4"/>
            <p:cNvCxnSpPr/>
            <p:nvPr/>
          </p:nvCxnSpPr>
          <p:spPr>
            <a:xfrm>
              <a:off x="4738411" y="3314995"/>
              <a:ext cx="1066" cy="1502307"/>
            </a:xfrm>
            <a:prstGeom prst="line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5"/>
            <p:cNvCxnSpPr/>
            <p:nvPr/>
          </p:nvCxnSpPr>
          <p:spPr>
            <a:xfrm>
              <a:off x="6326676" y="3314995"/>
              <a:ext cx="1066" cy="1502307"/>
            </a:xfrm>
            <a:prstGeom prst="line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6"/>
            <p:cNvCxnSpPr/>
            <p:nvPr/>
          </p:nvCxnSpPr>
          <p:spPr>
            <a:xfrm>
              <a:off x="8058033" y="3314995"/>
              <a:ext cx="0" cy="1502307"/>
            </a:xfrm>
            <a:prstGeom prst="line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7"/>
            <p:cNvCxnSpPr/>
            <p:nvPr/>
          </p:nvCxnSpPr>
          <p:spPr>
            <a:xfrm>
              <a:off x="1561881" y="3314995"/>
              <a:ext cx="0" cy="1502307"/>
            </a:xfrm>
            <a:prstGeom prst="line">
              <a:avLst/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8"/>
            <p:cNvCxnSpPr/>
            <p:nvPr/>
          </p:nvCxnSpPr>
          <p:spPr>
            <a:xfrm>
              <a:off x="357051" y="4120124"/>
              <a:ext cx="8767899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9"/>
            <p:cNvSpPr/>
            <p:nvPr/>
          </p:nvSpPr>
          <p:spPr>
            <a:xfrm>
              <a:off x="1204149" y="3761628"/>
              <a:ext cx="715463" cy="715463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5" name="Oval 10"/>
            <p:cNvSpPr/>
            <p:nvPr/>
          </p:nvSpPr>
          <p:spPr>
            <a:xfrm>
              <a:off x="2792414" y="3761628"/>
              <a:ext cx="715463" cy="71546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6" name="Oval 11"/>
            <p:cNvSpPr/>
            <p:nvPr/>
          </p:nvSpPr>
          <p:spPr>
            <a:xfrm>
              <a:off x="4380680" y="3761628"/>
              <a:ext cx="715463" cy="715463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7" name="Oval 12"/>
            <p:cNvSpPr/>
            <p:nvPr/>
          </p:nvSpPr>
          <p:spPr>
            <a:xfrm>
              <a:off x="5968945" y="3761628"/>
              <a:ext cx="715463" cy="715463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8" name="Oval 13"/>
            <p:cNvSpPr/>
            <p:nvPr/>
          </p:nvSpPr>
          <p:spPr>
            <a:xfrm>
              <a:off x="7557208" y="3618535"/>
              <a:ext cx="1001649" cy="100164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39" name="Group 14"/>
            <p:cNvGrpSpPr/>
            <p:nvPr/>
          </p:nvGrpSpPr>
          <p:grpSpPr>
            <a:xfrm>
              <a:off x="1025626" y="2986788"/>
              <a:ext cx="1072510" cy="378273"/>
              <a:chOff x="604227" y="3014852"/>
              <a:chExt cx="1079430" cy="380714"/>
            </a:xfrm>
          </p:grpSpPr>
          <p:sp>
            <p:nvSpPr>
              <p:cNvPr id="40" name="Rounded Rectangle 15"/>
              <p:cNvSpPr/>
              <p:nvPr/>
            </p:nvSpPr>
            <p:spPr>
              <a:xfrm>
                <a:off x="604227" y="3014852"/>
                <a:ext cx="1079430" cy="36004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879470" y="3023851"/>
                <a:ext cx="535954" cy="3717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altLang="ko-KR" sz="1800" b="1">
                    <a:solidFill>
                      <a:schemeClr val="bg1"/>
                    </a:solidFill>
                    <a:cs typeface="Arial" pitchFamily="34" charset="0"/>
                  </a:rPr>
                  <a:t>1</a:t>
                </a:r>
                <a:r>
                  <a:rPr lang="ko-KR" altLang="en-US" sz="1800" b="1" dirty="0">
                    <a:solidFill>
                      <a:schemeClr val="bg1"/>
                    </a:solidFill>
                    <a:cs typeface="Arial" pitchFamily="34" charset="0"/>
                  </a:rPr>
                  <a:t>주</a:t>
                </a:r>
              </a:p>
            </p:txBody>
          </p:sp>
        </p:grpSp>
        <p:grpSp>
          <p:nvGrpSpPr>
            <p:cNvPr id="42" name="Group 17"/>
            <p:cNvGrpSpPr/>
            <p:nvPr/>
          </p:nvGrpSpPr>
          <p:grpSpPr>
            <a:xfrm>
              <a:off x="2614958" y="2986788"/>
              <a:ext cx="1072510" cy="378270"/>
              <a:chOff x="604227" y="3014852"/>
              <a:chExt cx="1079430" cy="380711"/>
            </a:xfrm>
          </p:grpSpPr>
          <p:sp>
            <p:nvSpPr>
              <p:cNvPr id="43" name="Rounded Rectangle 18"/>
              <p:cNvSpPr/>
              <p:nvPr/>
            </p:nvSpPr>
            <p:spPr>
              <a:xfrm>
                <a:off x="604227" y="3014852"/>
                <a:ext cx="1079430" cy="36004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892014" y="3023848"/>
                <a:ext cx="535954" cy="3717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altLang="ko-KR" sz="1800" b="1" dirty="0">
                    <a:solidFill>
                      <a:schemeClr val="bg1"/>
                    </a:solidFill>
                    <a:cs typeface="Arial" pitchFamily="34" charset="0"/>
                  </a:rPr>
                  <a:t>2</a:t>
                </a:r>
                <a:r>
                  <a:rPr lang="ko-KR" altLang="en-US" sz="1800" b="1" dirty="0">
                    <a:solidFill>
                      <a:schemeClr val="bg1"/>
                    </a:solidFill>
                    <a:cs typeface="Arial" pitchFamily="34" charset="0"/>
                  </a:rPr>
                  <a:t>주</a:t>
                </a:r>
              </a:p>
            </p:txBody>
          </p:sp>
        </p:grpSp>
        <p:grpSp>
          <p:nvGrpSpPr>
            <p:cNvPr id="45" name="Group 20"/>
            <p:cNvGrpSpPr/>
            <p:nvPr/>
          </p:nvGrpSpPr>
          <p:grpSpPr>
            <a:xfrm>
              <a:off x="4204289" y="2986792"/>
              <a:ext cx="1072510" cy="377571"/>
              <a:chOff x="604227" y="3014852"/>
              <a:chExt cx="1079430" cy="380007"/>
            </a:xfrm>
          </p:grpSpPr>
          <p:sp>
            <p:nvSpPr>
              <p:cNvPr id="46" name="Rounded Rectangle 21"/>
              <p:cNvSpPr/>
              <p:nvPr/>
            </p:nvSpPr>
            <p:spPr>
              <a:xfrm>
                <a:off x="604227" y="3014852"/>
                <a:ext cx="1079430" cy="36004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859100" y="3023144"/>
                <a:ext cx="535954" cy="3717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3</a:t>
                </a:r>
                <a:r>
                  <a:rPr lang="ko-KR" altLang="en-US" b="1" dirty="0">
                    <a:solidFill>
                      <a:schemeClr val="bg1"/>
                    </a:solidFill>
                    <a:cs typeface="Arial" pitchFamily="34" charset="0"/>
                  </a:rPr>
                  <a:t>주</a:t>
                </a:r>
                <a:endParaRPr lang="ko-KR" altLang="en-US" sz="18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48" name="Group 23"/>
            <p:cNvGrpSpPr/>
            <p:nvPr/>
          </p:nvGrpSpPr>
          <p:grpSpPr>
            <a:xfrm>
              <a:off x="5793621" y="2976422"/>
              <a:ext cx="1072510" cy="373902"/>
              <a:chOff x="604227" y="3014852"/>
              <a:chExt cx="1079430" cy="376314"/>
            </a:xfrm>
          </p:grpSpPr>
          <p:sp>
            <p:nvSpPr>
              <p:cNvPr id="49" name="Rounded Rectangle 24"/>
              <p:cNvSpPr/>
              <p:nvPr/>
            </p:nvSpPr>
            <p:spPr>
              <a:xfrm>
                <a:off x="604227" y="3014852"/>
                <a:ext cx="1079430" cy="3600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889006" y="3019451"/>
                <a:ext cx="535954" cy="3717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altLang="ko-KR" sz="1800" b="1" dirty="0">
                    <a:solidFill>
                      <a:schemeClr val="bg1"/>
                    </a:solidFill>
                    <a:cs typeface="Arial" pitchFamily="34" charset="0"/>
                  </a:rPr>
                  <a:t>4</a:t>
                </a:r>
                <a:r>
                  <a:rPr lang="ko-KR" altLang="en-US" sz="1800" b="1" dirty="0">
                    <a:solidFill>
                      <a:schemeClr val="bg1"/>
                    </a:solidFill>
                    <a:cs typeface="Arial" pitchFamily="34" charset="0"/>
                  </a:rPr>
                  <a:t>주</a:t>
                </a:r>
              </a:p>
            </p:txBody>
          </p:sp>
        </p:grpSp>
        <p:grpSp>
          <p:nvGrpSpPr>
            <p:cNvPr id="51" name="Group 26"/>
            <p:cNvGrpSpPr/>
            <p:nvPr/>
          </p:nvGrpSpPr>
          <p:grpSpPr>
            <a:xfrm>
              <a:off x="7521778" y="2986787"/>
              <a:ext cx="1072510" cy="374222"/>
              <a:chOff x="604227" y="3014852"/>
              <a:chExt cx="1079430" cy="376637"/>
            </a:xfrm>
          </p:grpSpPr>
          <p:sp>
            <p:nvSpPr>
              <p:cNvPr id="52" name="Rounded Rectangle 27"/>
              <p:cNvSpPr/>
              <p:nvPr/>
            </p:nvSpPr>
            <p:spPr>
              <a:xfrm>
                <a:off x="604227" y="3014852"/>
                <a:ext cx="1079430" cy="36004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875964" y="3019774"/>
                <a:ext cx="535954" cy="37171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altLang="ko-KR" b="1" dirty="0">
                    <a:solidFill>
                      <a:schemeClr val="accent2"/>
                    </a:solidFill>
                    <a:cs typeface="Arial" pitchFamily="34" charset="0"/>
                  </a:rPr>
                  <a:t>5</a:t>
                </a:r>
                <a:r>
                  <a:rPr lang="ko-KR" altLang="en-US" b="1" dirty="0">
                    <a:solidFill>
                      <a:schemeClr val="accent2"/>
                    </a:solidFill>
                    <a:cs typeface="Arial" pitchFamily="34" charset="0"/>
                  </a:rPr>
                  <a:t>주</a:t>
                </a:r>
                <a:endParaRPr lang="ko-KR" altLang="en-US" sz="1800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4" name="Oval 21"/>
            <p:cNvSpPr>
              <a:spLocks noChangeAspect="1"/>
            </p:cNvSpPr>
            <p:nvPr/>
          </p:nvSpPr>
          <p:spPr>
            <a:xfrm>
              <a:off x="7830430" y="3889854"/>
              <a:ext cx="455207" cy="459009"/>
            </a:xfrm>
            <a:custGeom>
              <a:avLst/>
              <a:gdLst/>
              <a:ahLst/>
              <a:cxnLst/>
              <a:rect l="l" t="t" r="r" b="b"/>
              <a:pathLst>
                <a:path w="1652142" h="1665940">
                  <a:moveTo>
                    <a:pt x="898689" y="548008"/>
                  </a:moveTo>
                  <a:cubicBezTo>
                    <a:pt x="737950" y="504938"/>
                    <a:pt x="572731" y="600328"/>
                    <a:pt x="529661" y="761066"/>
                  </a:cubicBezTo>
                  <a:cubicBezTo>
                    <a:pt x="486591" y="921805"/>
                    <a:pt x="581980" y="1087025"/>
                    <a:pt x="742719" y="1130094"/>
                  </a:cubicBezTo>
                  <a:cubicBezTo>
                    <a:pt x="903458" y="1173164"/>
                    <a:pt x="1068677" y="1077775"/>
                    <a:pt x="1111747" y="917036"/>
                  </a:cubicBezTo>
                  <a:cubicBezTo>
                    <a:pt x="1154817" y="756297"/>
                    <a:pt x="1059428" y="591077"/>
                    <a:pt x="898689" y="548008"/>
                  </a:cubicBezTo>
                  <a:close/>
                  <a:moveTo>
                    <a:pt x="952303" y="347916"/>
                  </a:moveTo>
                  <a:cubicBezTo>
                    <a:pt x="1223549" y="420596"/>
                    <a:pt x="1384519" y="699404"/>
                    <a:pt x="1311839" y="970650"/>
                  </a:cubicBezTo>
                  <a:cubicBezTo>
                    <a:pt x="1239159" y="1241896"/>
                    <a:pt x="960351" y="1402866"/>
                    <a:pt x="689105" y="1330186"/>
                  </a:cubicBezTo>
                  <a:cubicBezTo>
                    <a:pt x="417859" y="1257506"/>
                    <a:pt x="256889" y="978698"/>
                    <a:pt x="329569" y="707451"/>
                  </a:cubicBezTo>
                  <a:cubicBezTo>
                    <a:pt x="402249" y="436205"/>
                    <a:pt x="681057" y="275235"/>
                    <a:pt x="952303" y="347916"/>
                  </a:cubicBezTo>
                  <a:close/>
                  <a:moveTo>
                    <a:pt x="971799" y="275155"/>
                  </a:moveTo>
                  <a:cubicBezTo>
                    <a:pt x="660368" y="191707"/>
                    <a:pt x="340256" y="376524"/>
                    <a:pt x="256808" y="687955"/>
                  </a:cubicBezTo>
                  <a:cubicBezTo>
                    <a:pt x="173361" y="999387"/>
                    <a:pt x="358178" y="1319499"/>
                    <a:pt x="669609" y="1402947"/>
                  </a:cubicBezTo>
                  <a:cubicBezTo>
                    <a:pt x="981040" y="1486395"/>
                    <a:pt x="1301152" y="1301577"/>
                    <a:pt x="1384600" y="990146"/>
                  </a:cubicBezTo>
                  <a:cubicBezTo>
                    <a:pt x="1468047" y="678715"/>
                    <a:pt x="1283230" y="358603"/>
                    <a:pt x="971799" y="275155"/>
                  </a:cubicBezTo>
                  <a:close/>
                  <a:moveTo>
                    <a:pt x="1652142" y="394531"/>
                  </a:moveTo>
                  <a:lnTo>
                    <a:pt x="1649662" y="403784"/>
                  </a:lnTo>
                  <a:lnTo>
                    <a:pt x="1647140" y="399895"/>
                  </a:lnTo>
                  <a:close/>
                  <a:moveTo>
                    <a:pt x="1158157" y="65026"/>
                  </a:moveTo>
                  <a:lnTo>
                    <a:pt x="1154679" y="271718"/>
                  </a:lnTo>
                  <a:lnTo>
                    <a:pt x="1148331" y="270017"/>
                  </a:lnTo>
                  <a:cubicBezTo>
                    <a:pt x="1200055" y="299127"/>
                    <a:pt x="1246804" y="334821"/>
                    <a:pt x="1286346" y="377149"/>
                  </a:cubicBezTo>
                  <a:lnTo>
                    <a:pt x="1470353" y="331395"/>
                  </a:lnTo>
                  <a:lnTo>
                    <a:pt x="1588305" y="553229"/>
                  </a:lnTo>
                  <a:lnTo>
                    <a:pt x="1457194" y="671432"/>
                  </a:lnTo>
                  <a:cubicBezTo>
                    <a:pt x="1473630" y="731297"/>
                    <a:pt x="1481376" y="793983"/>
                    <a:pt x="1478595" y="857704"/>
                  </a:cubicBezTo>
                  <a:lnTo>
                    <a:pt x="1642362" y="948616"/>
                  </a:lnTo>
                  <a:lnTo>
                    <a:pt x="1577335" y="1191298"/>
                  </a:lnTo>
                  <a:lnTo>
                    <a:pt x="1378614" y="1187955"/>
                  </a:lnTo>
                  <a:cubicBezTo>
                    <a:pt x="1353489" y="1229936"/>
                    <a:pt x="1323048" y="1267799"/>
                    <a:pt x="1288939" y="1301599"/>
                  </a:cubicBezTo>
                  <a:lnTo>
                    <a:pt x="1354201" y="1471932"/>
                  </a:lnTo>
                  <a:lnTo>
                    <a:pt x="1148396" y="1616039"/>
                  </a:lnTo>
                  <a:lnTo>
                    <a:pt x="992294" y="1480516"/>
                  </a:lnTo>
                  <a:lnTo>
                    <a:pt x="1011291" y="1467215"/>
                  </a:lnTo>
                  <a:cubicBezTo>
                    <a:pt x="951500" y="1486565"/>
                    <a:pt x="888271" y="1495869"/>
                    <a:pt x="823805" y="1495510"/>
                  </a:cubicBezTo>
                  <a:lnTo>
                    <a:pt x="729193" y="1665940"/>
                  </a:lnTo>
                  <a:lnTo>
                    <a:pt x="486511" y="1600914"/>
                  </a:lnTo>
                  <a:lnTo>
                    <a:pt x="489790" y="1406012"/>
                  </a:lnTo>
                  <a:cubicBezTo>
                    <a:pt x="438364" y="1376702"/>
                    <a:pt x="391917" y="1340859"/>
                    <a:pt x="352658" y="1298452"/>
                  </a:cubicBezTo>
                  <a:lnTo>
                    <a:pt x="355803" y="1305197"/>
                  </a:lnTo>
                  <a:lnTo>
                    <a:pt x="152856" y="1344512"/>
                  </a:lnTo>
                  <a:lnTo>
                    <a:pt x="46675" y="1116809"/>
                  </a:lnTo>
                  <a:lnTo>
                    <a:pt x="183929" y="1005520"/>
                  </a:lnTo>
                  <a:cubicBezTo>
                    <a:pt x="169279" y="951824"/>
                    <a:pt x="161626" y="895865"/>
                    <a:pt x="161615" y="838915"/>
                  </a:cubicBezTo>
                  <a:lnTo>
                    <a:pt x="0" y="749197"/>
                  </a:lnTo>
                  <a:lnTo>
                    <a:pt x="65026" y="506515"/>
                  </a:lnTo>
                  <a:lnTo>
                    <a:pt x="250227" y="509630"/>
                  </a:lnTo>
                  <a:cubicBezTo>
                    <a:pt x="275353" y="465291"/>
                    <a:pt x="305693" y="424864"/>
                    <a:pt x="340015" y="388679"/>
                  </a:cubicBezTo>
                  <a:lnTo>
                    <a:pt x="277984" y="197357"/>
                  </a:lnTo>
                  <a:lnTo>
                    <a:pt x="491050" y="64219"/>
                  </a:lnTo>
                  <a:lnTo>
                    <a:pt x="639843" y="207726"/>
                  </a:lnTo>
                  <a:lnTo>
                    <a:pt x="638348" y="208660"/>
                  </a:lnTo>
                  <a:cubicBezTo>
                    <a:pt x="696840" y="190256"/>
                    <a:pt x="758594" y="181748"/>
                    <a:pt x="821488" y="182440"/>
                  </a:cubicBezTo>
                  <a:lnTo>
                    <a:pt x="815140" y="180739"/>
                  </a:lnTo>
                  <a:lnTo>
                    <a:pt x="9154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5" name="Rectangle 9"/>
            <p:cNvSpPr/>
            <p:nvPr/>
          </p:nvSpPr>
          <p:spPr>
            <a:xfrm>
              <a:off x="6184660" y="3983424"/>
              <a:ext cx="290432" cy="271870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Donut 24"/>
            <p:cNvSpPr/>
            <p:nvPr/>
          </p:nvSpPr>
          <p:spPr>
            <a:xfrm>
              <a:off x="4567838" y="3947397"/>
              <a:ext cx="341147" cy="343924"/>
            </a:xfrm>
            <a:custGeom>
              <a:avLst/>
              <a:gdLst/>
              <a:ahLst/>
              <a:cxnLst/>
              <a:rect l="l" t="t" r="r" b="b"/>
              <a:pathLst>
                <a:path w="3208412" h="3234532">
                  <a:moveTo>
                    <a:pt x="1561445" y="1065858"/>
                  </a:moveTo>
                  <a:cubicBezTo>
                    <a:pt x="1654998" y="1065858"/>
                    <a:pt x="1743610" y="1087015"/>
                    <a:pt x="1821879" y="1126644"/>
                  </a:cubicBezTo>
                  <a:lnTo>
                    <a:pt x="1611352" y="1337172"/>
                  </a:lnTo>
                  <a:cubicBezTo>
                    <a:pt x="1595200" y="1333388"/>
                    <a:pt x="1578468" y="1332141"/>
                    <a:pt x="1561445" y="1332141"/>
                  </a:cubicBezTo>
                  <a:cubicBezTo>
                    <a:pt x="1373145" y="1332141"/>
                    <a:pt x="1220499" y="1484787"/>
                    <a:pt x="1220499" y="1673087"/>
                  </a:cubicBezTo>
                  <a:cubicBezTo>
                    <a:pt x="1220499" y="1861387"/>
                    <a:pt x="1373145" y="2014033"/>
                    <a:pt x="1561445" y="2014033"/>
                  </a:cubicBezTo>
                  <a:cubicBezTo>
                    <a:pt x="1749745" y="2014033"/>
                    <a:pt x="1902391" y="1861387"/>
                    <a:pt x="1902391" y="1673087"/>
                  </a:cubicBezTo>
                  <a:cubicBezTo>
                    <a:pt x="1902391" y="1643675"/>
                    <a:pt x="1898667" y="1615133"/>
                    <a:pt x="1890450" y="1588219"/>
                  </a:cubicBezTo>
                  <a:lnTo>
                    <a:pt x="2093156" y="1385512"/>
                  </a:lnTo>
                  <a:cubicBezTo>
                    <a:pt x="2142229" y="1470075"/>
                    <a:pt x="2168674" y="1568493"/>
                    <a:pt x="2168674" y="1673087"/>
                  </a:cubicBezTo>
                  <a:cubicBezTo>
                    <a:pt x="2168674" y="2008450"/>
                    <a:pt x="1896808" y="2280316"/>
                    <a:pt x="1561445" y="2280316"/>
                  </a:cubicBezTo>
                  <a:cubicBezTo>
                    <a:pt x="1226082" y="2280316"/>
                    <a:pt x="954217" y="2008450"/>
                    <a:pt x="954217" y="1673087"/>
                  </a:cubicBezTo>
                  <a:cubicBezTo>
                    <a:pt x="954217" y="1337724"/>
                    <a:pt x="1226082" y="1065858"/>
                    <a:pt x="1561445" y="1065858"/>
                  </a:cubicBezTo>
                  <a:close/>
                  <a:moveTo>
                    <a:pt x="1561445" y="580076"/>
                  </a:moveTo>
                  <a:cubicBezTo>
                    <a:pt x="1790175" y="580076"/>
                    <a:pt x="2002494" y="650333"/>
                    <a:pt x="2177834" y="770690"/>
                  </a:cubicBezTo>
                  <a:lnTo>
                    <a:pt x="1968030" y="980494"/>
                  </a:lnTo>
                  <a:cubicBezTo>
                    <a:pt x="1849962" y="907198"/>
                    <a:pt x="1710422" y="866794"/>
                    <a:pt x="1561445" y="866794"/>
                  </a:cubicBezTo>
                  <a:cubicBezTo>
                    <a:pt x="1116142" y="866794"/>
                    <a:pt x="755153" y="1227784"/>
                    <a:pt x="755153" y="1673087"/>
                  </a:cubicBezTo>
                  <a:cubicBezTo>
                    <a:pt x="755153" y="2118390"/>
                    <a:pt x="1116142" y="2479380"/>
                    <a:pt x="1561445" y="2479380"/>
                  </a:cubicBezTo>
                  <a:cubicBezTo>
                    <a:pt x="2006748" y="2479380"/>
                    <a:pt x="2367738" y="2118390"/>
                    <a:pt x="2367738" y="1673087"/>
                  </a:cubicBezTo>
                  <a:cubicBezTo>
                    <a:pt x="2367738" y="1513043"/>
                    <a:pt x="2321108" y="1363890"/>
                    <a:pt x="2239307" y="1239362"/>
                  </a:cubicBezTo>
                  <a:lnTo>
                    <a:pt x="2445928" y="1032741"/>
                  </a:lnTo>
                  <a:cubicBezTo>
                    <a:pt x="2577451" y="1212149"/>
                    <a:pt x="2654457" y="1433625"/>
                    <a:pt x="2654457" y="1673087"/>
                  </a:cubicBezTo>
                  <a:cubicBezTo>
                    <a:pt x="2654457" y="2276741"/>
                    <a:pt x="2165099" y="2766099"/>
                    <a:pt x="1561445" y="2766099"/>
                  </a:cubicBezTo>
                  <a:cubicBezTo>
                    <a:pt x="957792" y="2766099"/>
                    <a:pt x="468434" y="2276741"/>
                    <a:pt x="468434" y="1673087"/>
                  </a:cubicBezTo>
                  <a:cubicBezTo>
                    <a:pt x="468434" y="1069433"/>
                    <a:pt x="957792" y="580076"/>
                    <a:pt x="1561445" y="580076"/>
                  </a:cubicBezTo>
                  <a:close/>
                  <a:moveTo>
                    <a:pt x="1561445" y="111642"/>
                  </a:moveTo>
                  <a:cubicBezTo>
                    <a:pt x="1890473" y="111642"/>
                    <a:pt x="2195731" y="213411"/>
                    <a:pt x="2447076" y="387744"/>
                  </a:cubicBezTo>
                  <a:lnTo>
                    <a:pt x="2453780" y="494744"/>
                  </a:lnTo>
                  <a:lnTo>
                    <a:pt x="2309436" y="639088"/>
                  </a:lnTo>
                  <a:cubicBezTo>
                    <a:pt x="2099826" y="485554"/>
                    <a:pt x="1841132" y="395669"/>
                    <a:pt x="1561445" y="395669"/>
                  </a:cubicBezTo>
                  <a:cubicBezTo>
                    <a:pt x="855947" y="395669"/>
                    <a:pt x="284027" y="967589"/>
                    <a:pt x="284027" y="1673087"/>
                  </a:cubicBezTo>
                  <a:cubicBezTo>
                    <a:pt x="284027" y="2378585"/>
                    <a:pt x="855947" y="2950505"/>
                    <a:pt x="1561445" y="2950505"/>
                  </a:cubicBezTo>
                  <a:cubicBezTo>
                    <a:pt x="2266943" y="2950505"/>
                    <a:pt x="2838863" y="2378585"/>
                    <a:pt x="2838863" y="1673087"/>
                  </a:cubicBezTo>
                  <a:cubicBezTo>
                    <a:pt x="2838863" y="1382650"/>
                    <a:pt x="2741936" y="1114852"/>
                    <a:pt x="2577529" y="901139"/>
                  </a:cubicBezTo>
                  <a:lnTo>
                    <a:pt x="2706681" y="771988"/>
                  </a:lnTo>
                  <a:lnTo>
                    <a:pt x="2841540" y="780437"/>
                  </a:lnTo>
                  <a:cubicBezTo>
                    <a:pt x="3019168" y="1032973"/>
                    <a:pt x="3122890" y="1340917"/>
                    <a:pt x="3122890" y="1673087"/>
                  </a:cubicBezTo>
                  <a:cubicBezTo>
                    <a:pt x="3122890" y="2535449"/>
                    <a:pt x="2423807" y="3234532"/>
                    <a:pt x="1561445" y="3234532"/>
                  </a:cubicBezTo>
                  <a:cubicBezTo>
                    <a:pt x="699083" y="3234532"/>
                    <a:pt x="0" y="2535449"/>
                    <a:pt x="0" y="1673087"/>
                  </a:cubicBezTo>
                  <a:cubicBezTo>
                    <a:pt x="0" y="810725"/>
                    <a:pt x="699083" y="111642"/>
                    <a:pt x="1561445" y="111642"/>
                  </a:cubicBezTo>
                  <a:close/>
                  <a:moveTo>
                    <a:pt x="2909110" y="0"/>
                  </a:moveTo>
                  <a:lnTo>
                    <a:pt x="2926757" y="281655"/>
                  </a:lnTo>
                  <a:lnTo>
                    <a:pt x="3208412" y="299301"/>
                  </a:lnTo>
                  <a:lnTo>
                    <a:pt x="2863230" y="644483"/>
                  </a:lnTo>
                  <a:lnTo>
                    <a:pt x="2685547" y="633351"/>
                  </a:lnTo>
                  <a:lnTo>
                    <a:pt x="1718098" y="1600799"/>
                  </a:lnTo>
                  <a:cubicBezTo>
                    <a:pt x="1729236" y="1622491"/>
                    <a:pt x="1734939" y="1647123"/>
                    <a:pt x="1734939" y="1673087"/>
                  </a:cubicBezTo>
                  <a:cubicBezTo>
                    <a:pt x="1734939" y="1768905"/>
                    <a:pt x="1657263" y="1846581"/>
                    <a:pt x="1561445" y="1846581"/>
                  </a:cubicBezTo>
                  <a:cubicBezTo>
                    <a:pt x="1465627" y="1846581"/>
                    <a:pt x="1387951" y="1768905"/>
                    <a:pt x="1387951" y="1673087"/>
                  </a:cubicBezTo>
                  <a:cubicBezTo>
                    <a:pt x="1387951" y="1577269"/>
                    <a:pt x="1465627" y="1499593"/>
                    <a:pt x="1561445" y="1499593"/>
                  </a:cubicBezTo>
                  <a:lnTo>
                    <a:pt x="1591006" y="1505561"/>
                  </a:lnTo>
                  <a:lnTo>
                    <a:pt x="2574981" y="521587"/>
                  </a:lnTo>
                  <a:lnTo>
                    <a:pt x="2563928" y="34518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7" name="Rounded Rectangle 27"/>
            <p:cNvSpPr/>
            <p:nvPr/>
          </p:nvSpPr>
          <p:spPr>
            <a:xfrm>
              <a:off x="3003110" y="3980091"/>
              <a:ext cx="323145" cy="248218"/>
            </a:xfrm>
            <a:custGeom>
              <a:avLst/>
              <a:gdLst/>
              <a:ahLst/>
              <a:cxnLst/>
              <a:rect l="l" t="t" r="r" b="b"/>
              <a:pathLst>
                <a:path w="3186824" h="2447912">
                  <a:moveTo>
                    <a:pt x="1917737" y="1021643"/>
                  </a:moveTo>
                  <a:cubicBezTo>
                    <a:pt x="2188548" y="1021643"/>
                    <a:pt x="2408083" y="1241178"/>
                    <a:pt x="2408083" y="1511989"/>
                  </a:cubicBezTo>
                  <a:cubicBezTo>
                    <a:pt x="2408083" y="1782800"/>
                    <a:pt x="2188548" y="2002335"/>
                    <a:pt x="1917737" y="2002335"/>
                  </a:cubicBezTo>
                  <a:cubicBezTo>
                    <a:pt x="1646926" y="2002335"/>
                    <a:pt x="1427391" y="1782800"/>
                    <a:pt x="1427391" y="1511989"/>
                  </a:cubicBezTo>
                  <a:cubicBezTo>
                    <a:pt x="1427391" y="1241178"/>
                    <a:pt x="1646926" y="1021643"/>
                    <a:pt x="1917737" y="1021643"/>
                  </a:cubicBezTo>
                  <a:close/>
                  <a:moveTo>
                    <a:pt x="1917737" y="827913"/>
                  </a:moveTo>
                  <a:cubicBezTo>
                    <a:pt x="1539932" y="827913"/>
                    <a:pt x="1233661" y="1134184"/>
                    <a:pt x="1233661" y="1511989"/>
                  </a:cubicBezTo>
                  <a:cubicBezTo>
                    <a:pt x="1233661" y="1889794"/>
                    <a:pt x="1539932" y="2196065"/>
                    <a:pt x="1917737" y="2196065"/>
                  </a:cubicBezTo>
                  <a:cubicBezTo>
                    <a:pt x="2295542" y="2196065"/>
                    <a:pt x="2601813" y="1889794"/>
                    <a:pt x="2601813" y="1511989"/>
                  </a:cubicBezTo>
                  <a:cubicBezTo>
                    <a:pt x="2601813" y="1134184"/>
                    <a:pt x="2295542" y="827913"/>
                    <a:pt x="1917737" y="827913"/>
                  </a:cubicBezTo>
                  <a:close/>
                  <a:moveTo>
                    <a:pt x="1112286" y="675885"/>
                  </a:moveTo>
                  <a:lnTo>
                    <a:pt x="1112286" y="830188"/>
                  </a:lnTo>
                  <a:lnTo>
                    <a:pt x="1328310" y="830188"/>
                  </a:lnTo>
                  <a:lnTo>
                    <a:pt x="1328310" y="675885"/>
                  </a:lnTo>
                  <a:close/>
                  <a:moveTo>
                    <a:pt x="2586084" y="626422"/>
                  </a:moveTo>
                  <a:lnTo>
                    <a:pt x="2586084" y="830188"/>
                  </a:lnTo>
                  <a:lnTo>
                    <a:pt x="3001340" y="830188"/>
                  </a:lnTo>
                  <a:lnTo>
                    <a:pt x="3001340" y="626422"/>
                  </a:lnTo>
                  <a:close/>
                  <a:moveTo>
                    <a:pt x="1593701" y="108218"/>
                  </a:moveTo>
                  <a:lnTo>
                    <a:pt x="1593701" y="432905"/>
                  </a:lnTo>
                  <a:lnTo>
                    <a:pt x="2241773" y="432905"/>
                  </a:lnTo>
                  <a:lnTo>
                    <a:pt x="2241773" y="108218"/>
                  </a:lnTo>
                  <a:close/>
                  <a:moveTo>
                    <a:pt x="1452512" y="0"/>
                  </a:moveTo>
                  <a:lnTo>
                    <a:pt x="2382963" y="0"/>
                  </a:lnTo>
                  <a:cubicBezTo>
                    <a:pt x="2433311" y="0"/>
                    <a:pt x="2474127" y="40816"/>
                    <a:pt x="2474127" y="91164"/>
                  </a:cubicBezTo>
                  <a:lnTo>
                    <a:pt x="2474127" y="432905"/>
                  </a:lnTo>
                  <a:lnTo>
                    <a:pt x="2933014" y="432905"/>
                  </a:lnTo>
                  <a:cubicBezTo>
                    <a:pt x="3073189" y="432905"/>
                    <a:pt x="3186824" y="546540"/>
                    <a:pt x="3186824" y="686715"/>
                  </a:cubicBezTo>
                  <a:lnTo>
                    <a:pt x="3186824" y="2194102"/>
                  </a:lnTo>
                  <a:cubicBezTo>
                    <a:pt x="3186824" y="2334277"/>
                    <a:pt x="3073189" y="2447912"/>
                    <a:pt x="2933014" y="2447912"/>
                  </a:cubicBezTo>
                  <a:lnTo>
                    <a:pt x="253810" y="2447912"/>
                  </a:lnTo>
                  <a:cubicBezTo>
                    <a:pt x="113635" y="2447912"/>
                    <a:pt x="0" y="2334277"/>
                    <a:pt x="0" y="2194102"/>
                  </a:cubicBezTo>
                  <a:lnTo>
                    <a:pt x="0" y="686715"/>
                  </a:lnTo>
                  <a:cubicBezTo>
                    <a:pt x="0" y="546540"/>
                    <a:pt x="113635" y="432905"/>
                    <a:pt x="253810" y="432905"/>
                  </a:cubicBezTo>
                  <a:lnTo>
                    <a:pt x="307082" y="432905"/>
                  </a:lnTo>
                  <a:lnTo>
                    <a:pt x="307082" y="313169"/>
                  </a:lnTo>
                  <a:cubicBezTo>
                    <a:pt x="307082" y="287995"/>
                    <a:pt x="327490" y="267587"/>
                    <a:pt x="352664" y="267587"/>
                  </a:cubicBezTo>
                  <a:lnTo>
                    <a:pt x="817888" y="267587"/>
                  </a:lnTo>
                  <a:cubicBezTo>
                    <a:pt x="843062" y="267587"/>
                    <a:pt x="863470" y="287995"/>
                    <a:pt x="863470" y="313169"/>
                  </a:cubicBezTo>
                  <a:lnTo>
                    <a:pt x="863470" y="432905"/>
                  </a:lnTo>
                  <a:lnTo>
                    <a:pt x="1361348" y="432905"/>
                  </a:lnTo>
                  <a:lnTo>
                    <a:pt x="1361348" y="91164"/>
                  </a:lnTo>
                  <a:cubicBezTo>
                    <a:pt x="1361348" y="40816"/>
                    <a:pt x="1402164" y="0"/>
                    <a:pt x="14525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8" name="Rounded Rectangle 7"/>
            <p:cNvSpPr/>
            <p:nvPr/>
          </p:nvSpPr>
          <p:spPr>
            <a:xfrm>
              <a:off x="1388606" y="3947397"/>
              <a:ext cx="346550" cy="299069"/>
            </a:xfrm>
            <a:custGeom>
              <a:avLst/>
              <a:gdLst/>
              <a:ahLst/>
              <a:cxnLst/>
              <a:rect l="l" t="t" r="r" b="b"/>
              <a:pathLst>
                <a:path w="3240006" h="2796091">
                  <a:moveTo>
                    <a:pt x="686867" y="612319"/>
                  </a:moveTo>
                  <a:cubicBezTo>
                    <a:pt x="611281" y="612319"/>
                    <a:pt x="550007" y="673593"/>
                    <a:pt x="550007" y="749179"/>
                  </a:cubicBezTo>
                  <a:cubicBezTo>
                    <a:pt x="550007" y="824765"/>
                    <a:pt x="611281" y="886039"/>
                    <a:pt x="686867" y="886039"/>
                  </a:cubicBezTo>
                  <a:cubicBezTo>
                    <a:pt x="762453" y="886039"/>
                    <a:pt x="823727" y="824765"/>
                    <a:pt x="823727" y="749179"/>
                  </a:cubicBezTo>
                  <a:cubicBezTo>
                    <a:pt x="823727" y="673593"/>
                    <a:pt x="762453" y="612319"/>
                    <a:pt x="686867" y="612319"/>
                  </a:cubicBezTo>
                  <a:close/>
                  <a:moveTo>
                    <a:pt x="1587500" y="281447"/>
                  </a:moveTo>
                  <a:cubicBezTo>
                    <a:pt x="1432061" y="281447"/>
                    <a:pt x="1306053" y="407455"/>
                    <a:pt x="1306053" y="562894"/>
                  </a:cubicBezTo>
                  <a:cubicBezTo>
                    <a:pt x="1306053" y="718333"/>
                    <a:pt x="1432061" y="844341"/>
                    <a:pt x="1587500" y="844341"/>
                  </a:cubicBezTo>
                  <a:cubicBezTo>
                    <a:pt x="1742939" y="844341"/>
                    <a:pt x="1868947" y="718333"/>
                    <a:pt x="1868947" y="562894"/>
                  </a:cubicBezTo>
                  <a:cubicBezTo>
                    <a:pt x="1868947" y="407455"/>
                    <a:pt x="1742939" y="281447"/>
                    <a:pt x="1587500" y="281447"/>
                  </a:cubicBezTo>
                  <a:close/>
                  <a:moveTo>
                    <a:pt x="1587500" y="0"/>
                  </a:moveTo>
                  <a:cubicBezTo>
                    <a:pt x="1898378" y="0"/>
                    <a:pt x="2150394" y="252016"/>
                    <a:pt x="2150394" y="562894"/>
                  </a:cubicBezTo>
                  <a:cubicBezTo>
                    <a:pt x="2150394" y="786167"/>
                    <a:pt x="2020401" y="979078"/>
                    <a:pt x="1831095" y="1068260"/>
                  </a:cubicBezTo>
                  <a:lnTo>
                    <a:pt x="2215710" y="1068260"/>
                  </a:lnTo>
                  <a:cubicBezTo>
                    <a:pt x="2374756" y="1068260"/>
                    <a:pt x="2503688" y="1197192"/>
                    <a:pt x="2503688" y="1356238"/>
                  </a:cubicBezTo>
                  <a:lnTo>
                    <a:pt x="2503688" y="1474975"/>
                  </a:lnTo>
                  <a:lnTo>
                    <a:pt x="2656086" y="1474975"/>
                  </a:lnTo>
                  <a:cubicBezTo>
                    <a:pt x="2692420" y="1474975"/>
                    <a:pt x="2722815" y="1500405"/>
                    <a:pt x="2728975" y="1534767"/>
                  </a:cubicBezTo>
                  <a:lnTo>
                    <a:pt x="3240006" y="1109804"/>
                  </a:lnTo>
                  <a:lnTo>
                    <a:pt x="3240006" y="2754548"/>
                  </a:lnTo>
                  <a:lnTo>
                    <a:pt x="2728975" y="2329585"/>
                  </a:lnTo>
                  <a:cubicBezTo>
                    <a:pt x="2722815" y="2363946"/>
                    <a:pt x="2692420" y="2389375"/>
                    <a:pt x="2656086" y="2389375"/>
                  </a:cubicBezTo>
                  <a:lnTo>
                    <a:pt x="2503688" y="2389375"/>
                  </a:lnTo>
                  <a:lnTo>
                    <a:pt x="2503688" y="2508113"/>
                  </a:lnTo>
                  <a:cubicBezTo>
                    <a:pt x="2503688" y="2667159"/>
                    <a:pt x="2374756" y="2796091"/>
                    <a:pt x="2215710" y="2796091"/>
                  </a:cubicBezTo>
                  <a:lnTo>
                    <a:pt x="287978" y="2796091"/>
                  </a:lnTo>
                  <a:cubicBezTo>
                    <a:pt x="128932" y="2796091"/>
                    <a:pt x="0" y="2667159"/>
                    <a:pt x="0" y="2508113"/>
                  </a:cubicBezTo>
                  <a:lnTo>
                    <a:pt x="0" y="1356238"/>
                  </a:lnTo>
                  <a:cubicBezTo>
                    <a:pt x="0" y="1197192"/>
                    <a:pt x="128932" y="1068260"/>
                    <a:pt x="287978" y="1068260"/>
                  </a:cubicBezTo>
                  <a:lnTo>
                    <a:pt x="544513" y="1068260"/>
                  </a:lnTo>
                  <a:cubicBezTo>
                    <a:pt x="422089" y="1014226"/>
                    <a:pt x="336949" y="891645"/>
                    <a:pt x="336949" y="749179"/>
                  </a:cubicBezTo>
                  <a:cubicBezTo>
                    <a:pt x="336949" y="555925"/>
                    <a:pt x="493613" y="399261"/>
                    <a:pt x="686867" y="399261"/>
                  </a:cubicBezTo>
                  <a:cubicBezTo>
                    <a:pt x="880121" y="399261"/>
                    <a:pt x="1036785" y="555925"/>
                    <a:pt x="1036785" y="749179"/>
                  </a:cubicBezTo>
                  <a:cubicBezTo>
                    <a:pt x="1036785" y="891645"/>
                    <a:pt x="951645" y="1014226"/>
                    <a:pt x="829222" y="1068260"/>
                  </a:cubicBezTo>
                  <a:lnTo>
                    <a:pt x="1343906" y="1068260"/>
                  </a:lnTo>
                  <a:cubicBezTo>
                    <a:pt x="1154600" y="979078"/>
                    <a:pt x="1024606" y="786167"/>
                    <a:pt x="1024606" y="562894"/>
                  </a:cubicBezTo>
                  <a:cubicBezTo>
                    <a:pt x="1024606" y="252016"/>
                    <a:pt x="1276622" y="0"/>
                    <a:pt x="15875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86" name="Group 19"/>
            <p:cNvGrpSpPr/>
            <p:nvPr/>
          </p:nvGrpSpPr>
          <p:grpSpPr>
            <a:xfrm>
              <a:off x="7251160" y="5055416"/>
              <a:ext cx="1621854" cy="547096"/>
              <a:chOff x="6110896" y="1433061"/>
              <a:chExt cx="1928767" cy="391728"/>
            </a:xfrm>
          </p:grpSpPr>
          <p:sp>
            <p:nvSpPr>
              <p:cNvPr id="87" name="TextBox 86"/>
              <p:cNvSpPr txBox="1"/>
              <p:nvPr/>
            </p:nvSpPr>
            <p:spPr>
              <a:xfrm>
                <a:off x="6110896" y="1433061"/>
                <a:ext cx="1928767" cy="19833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시연회</a:t>
                </a: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6217327" y="1638674"/>
                <a:ext cx="1712586" cy="1861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12/6~12/12</a:t>
                </a:r>
              </a:p>
            </p:txBody>
          </p:sp>
        </p:grpSp>
        <p:grpSp>
          <p:nvGrpSpPr>
            <p:cNvPr id="59" name="Group 19"/>
            <p:cNvGrpSpPr/>
            <p:nvPr/>
          </p:nvGrpSpPr>
          <p:grpSpPr>
            <a:xfrm>
              <a:off x="5515750" y="5055414"/>
              <a:ext cx="1621854" cy="547935"/>
              <a:chOff x="6110896" y="1433061"/>
              <a:chExt cx="1928767" cy="392329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6110896" y="1433061"/>
                <a:ext cx="1928767" cy="19833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테스트 </a:t>
                </a:r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/ </a:t>
                </a:r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보완</a:t>
                </a: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6217327" y="1638074"/>
                <a:ext cx="1712587" cy="1873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11/29~  12/5</a:t>
                </a:r>
              </a:p>
            </p:txBody>
          </p:sp>
        </p:grpSp>
        <p:grpSp>
          <p:nvGrpSpPr>
            <p:cNvPr id="62" name="Group 19"/>
            <p:cNvGrpSpPr/>
            <p:nvPr/>
          </p:nvGrpSpPr>
          <p:grpSpPr>
            <a:xfrm>
              <a:off x="3927484" y="5055416"/>
              <a:ext cx="1621854" cy="547096"/>
              <a:chOff x="6110896" y="1433061"/>
              <a:chExt cx="1928767" cy="391728"/>
            </a:xfrm>
          </p:grpSpPr>
          <p:sp>
            <p:nvSpPr>
              <p:cNvPr id="63" name="TextBox 62"/>
              <p:cNvSpPr txBox="1"/>
              <p:nvPr/>
            </p:nvSpPr>
            <p:spPr>
              <a:xfrm>
                <a:off x="6110896" y="1433061"/>
                <a:ext cx="1928767" cy="19833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UI </a:t>
                </a:r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구현</a:t>
                </a:r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 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6217327" y="1638674"/>
                <a:ext cx="1712586" cy="1861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11/22 ~ 11/28</a:t>
                </a:r>
              </a:p>
            </p:txBody>
          </p:sp>
        </p:grpSp>
        <p:grpSp>
          <p:nvGrpSpPr>
            <p:cNvPr id="65" name="Group 19"/>
            <p:cNvGrpSpPr/>
            <p:nvPr/>
          </p:nvGrpSpPr>
          <p:grpSpPr>
            <a:xfrm>
              <a:off x="2353755" y="5055416"/>
              <a:ext cx="1621854" cy="547096"/>
              <a:chOff x="6110896" y="1433061"/>
              <a:chExt cx="1928767" cy="391728"/>
            </a:xfrm>
          </p:grpSpPr>
          <p:sp>
            <p:nvSpPr>
              <p:cNvPr id="66" name="TextBox 65"/>
              <p:cNvSpPr txBox="1"/>
              <p:nvPr/>
            </p:nvSpPr>
            <p:spPr>
              <a:xfrm>
                <a:off x="6110896" y="1433061"/>
                <a:ext cx="1928767" cy="19833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주요 모듈 구현</a:t>
                </a: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6288156" y="1638674"/>
                <a:ext cx="1712587" cy="1861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11/15 ~ 11/21</a:t>
                </a:r>
              </a:p>
            </p:txBody>
          </p:sp>
        </p:grpSp>
        <p:grpSp>
          <p:nvGrpSpPr>
            <p:cNvPr id="68" name="Group 19"/>
            <p:cNvGrpSpPr/>
            <p:nvPr/>
          </p:nvGrpSpPr>
          <p:grpSpPr>
            <a:xfrm>
              <a:off x="750954" y="5055416"/>
              <a:ext cx="1621854" cy="547096"/>
              <a:chOff x="6110896" y="1433061"/>
              <a:chExt cx="1928767" cy="391728"/>
            </a:xfrm>
          </p:grpSpPr>
          <p:sp>
            <p:nvSpPr>
              <p:cNvPr id="69" name="TextBox 68"/>
              <p:cNvSpPr txBox="1"/>
              <p:nvPr/>
            </p:nvSpPr>
            <p:spPr>
              <a:xfrm>
                <a:off x="6110896" y="1433061"/>
                <a:ext cx="1928767" cy="19833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분석</a:t>
                </a:r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/</a:t>
                </a:r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설계</a:t>
                </a: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6217327" y="1638674"/>
                <a:ext cx="1712586" cy="1861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11/8 ~ 11/14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40465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4-2. </a:t>
            </a:r>
            <a:r>
              <a:rPr lang="ko-KR" altLang="en-US" dirty="0"/>
              <a:t>프로젝트 개발 사항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7"/>
          </p:nvPr>
        </p:nvSpPr>
        <p:spPr>
          <a:xfrm>
            <a:off x="877637" y="936997"/>
            <a:ext cx="6739825" cy="1250339"/>
          </a:xfrm>
        </p:spPr>
        <p:txBody>
          <a:bodyPr>
            <a:normAutofit/>
          </a:bodyPr>
          <a:lstStyle/>
          <a:p>
            <a:pPr marL="228600" indent="-228600">
              <a:buAutoNum type="arabicPeriod"/>
            </a:pPr>
            <a:r>
              <a:rPr lang="ko-KR" altLang="en-US" sz="1400" b="1" dirty="0"/>
              <a:t>프로젝트 계획</a:t>
            </a:r>
            <a:endParaRPr lang="en-US" altLang="ko-KR" sz="1400" b="1" dirty="0"/>
          </a:p>
          <a:p>
            <a:pPr marL="228600" indent="-228600">
              <a:buAutoNum type="arabicPeriod"/>
            </a:pPr>
            <a:r>
              <a:rPr lang="ko-KR" altLang="en-US" sz="1400" b="1" dirty="0"/>
              <a:t>테스트 코딩모형 및 투자 전략  모듈</a:t>
            </a:r>
            <a:endParaRPr lang="en-US" altLang="ko-KR" sz="1400" b="1" dirty="0"/>
          </a:p>
          <a:p>
            <a:pPr marL="228600" indent="-228600">
              <a:buAutoNum type="arabicPeriod"/>
            </a:pPr>
            <a:r>
              <a:rPr lang="ko-KR" altLang="en-US" sz="1400" b="1" dirty="0" err="1"/>
              <a:t>백테스팅</a:t>
            </a:r>
            <a:r>
              <a:rPr lang="ko-KR" altLang="en-US" sz="1400" b="1" dirty="0"/>
              <a:t> 모듈</a:t>
            </a:r>
            <a:endParaRPr lang="en-US" altLang="ko-KR" sz="1400" b="1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C7338DF-1514-4BE9-8F05-6FCEDCD63B0C}"/>
              </a:ext>
            </a:extLst>
          </p:cNvPr>
          <p:cNvGrpSpPr/>
          <p:nvPr/>
        </p:nvGrpSpPr>
        <p:grpSpPr>
          <a:xfrm>
            <a:off x="1203858" y="2419622"/>
            <a:ext cx="6931975" cy="2390797"/>
            <a:chOff x="1310183" y="2908720"/>
            <a:chExt cx="6931975" cy="2390797"/>
          </a:xfrm>
        </p:grpSpPr>
        <p:sp>
          <p:nvSpPr>
            <p:cNvPr id="6" name="Teardrop 27"/>
            <p:cNvSpPr/>
            <p:nvPr/>
          </p:nvSpPr>
          <p:spPr>
            <a:xfrm rot="2700000">
              <a:off x="6665287" y="2908720"/>
              <a:ext cx="1575134" cy="1575134"/>
            </a:xfrm>
            <a:prstGeom prst="teardrop">
              <a:avLst/>
            </a:prstGeom>
            <a:solidFill>
              <a:schemeClr val="bg1">
                <a:lumMod val="5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Oval 28"/>
            <p:cNvSpPr/>
            <p:nvPr/>
          </p:nvSpPr>
          <p:spPr>
            <a:xfrm>
              <a:off x="6745136" y="2995101"/>
              <a:ext cx="1407566" cy="14075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Teardrop 29"/>
            <p:cNvSpPr/>
            <p:nvPr/>
          </p:nvSpPr>
          <p:spPr>
            <a:xfrm rot="2700000">
              <a:off x="4890885" y="2917943"/>
              <a:ext cx="1575134" cy="1575134"/>
            </a:xfrm>
            <a:prstGeom prst="teardrop">
              <a:avLst/>
            </a:prstGeom>
            <a:solidFill>
              <a:schemeClr val="accent2">
                <a:lumMod val="75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Oval 30"/>
            <p:cNvSpPr/>
            <p:nvPr/>
          </p:nvSpPr>
          <p:spPr>
            <a:xfrm>
              <a:off x="4970734" y="2995101"/>
              <a:ext cx="1407566" cy="14075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" name="Teardrop 31"/>
            <p:cNvSpPr/>
            <p:nvPr/>
          </p:nvSpPr>
          <p:spPr>
            <a:xfrm rot="2700000">
              <a:off x="3116483" y="2917943"/>
              <a:ext cx="1575134" cy="1575134"/>
            </a:xfrm>
            <a:prstGeom prst="teardrop">
              <a:avLst/>
            </a:prstGeom>
            <a:solidFill>
              <a:schemeClr val="accent3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Oval 32"/>
            <p:cNvSpPr/>
            <p:nvPr/>
          </p:nvSpPr>
          <p:spPr>
            <a:xfrm>
              <a:off x="3196332" y="2995101"/>
              <a:ext cx="1407566" cy="14075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2" name="Teardrop 33"/>
            <p:cNvSpPr/>
            <p:nvPr/>
          </p:nvSpPr>
          <p:spPr>
            <a:xfrm rot="2700000">
              <a:off x="1310183" y="2908720"/>
              <a:ext cx="1575134" cy="1575134"/>
            </a:xfrm>
            <a:prstGeom prst="teardrop">
              <a:avLst/>
            </a:prstGeom>
            <a:solidFill>
              <a:schemeClr val="bg1">
                <a:lumMod val="5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Oval 34"/>
            <p:cNvSpPr/>
            <p:nvPr/>
          </p:nvSpPr>
          <p:spPr>
            <a:xfrm>
              <a:off x="1421930" y="2995101"/>
              <a:ext cx="1407566" cy="14075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82003" y="3876353"/>
              <a:ext cx="131202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메인 프로그램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244581" y="3876353"/>
              <a:ext cx="134386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데이터 수집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018983" y="3876353"/>
              <a:ext cx="136046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데이터 분석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05208" y="3876353"/>
              <a:ext cx="132043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리포트</a:t>
              </a:r>
            </a:p>
          </p:txBody>
        </p:sp>
        <p:sp>
          <p:nvSpPr>
            <p:cNvPr id="30" name="Rectangle 9"/>
            <p:cNvSpPr/>
            <p:nvPr/>
          </p:nvSpPr>
          <p:spPr>
            <a:xfrm>
              <a:off x="3733100" y="3472653"/>
              <a:ext cx="341902" cy="320049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Rectangle 23"/>
            <p:cNvSpPr/>
            <p:nvPr/>
          </p:nvSpPr>
          <p:spPr>
            <a:xfrm>
              <a:off x="7250034" y="3496863"/>
              <a:ext cx="405642" cy="238609"/>
            </a:xfrm>
            <a:custGeom>
              <a:avLst/>
              <a:gdLst/>
              <a:ahLst/>
              <a:cxnLst/>
              <a:rect l="l" t="t" r="r" b="b"/>
              <a:pathLst>
                <a:path w="4529836" h="2664566">
                  <a:moveTo>
                    <a:pt x="1861969" y="0"/>
                  </a:moveTo>
                  <a:cubicBezTo>
                    <a:pt x="2177122" y="0"/>
                    <a:pt x="2455874" y="155855"/>
                    <a:pt x="2611443" y="404565"/>
                  </a:cubicBezTo>
                  <a:cubicBezTo>
                    <a:pt x="2709453" y="315054"/>
                    <a:pt x="2840684" y="266178"/>
                    <a:pt x="2983336" y="266178"/>
                  </a:cubicBezTo>
                  <a:cubicBezTo>
                    <a:pt x="3293144" y="266178"/>
                    <a:pt x="3549108" y="496718"/>
                    <a:pt x="3578241" y="797044"/>
                  </a:cubicBezTo>
                  <a:cubicBezTo>
                    <a:pt x="3583592" y="793823"/>
                    <a:pt x="3589010" y="793774"/>
                    <a:pt x="3594440" y="793774"/>
                  </a:cubicBezTo>
                  <a:cubicBezTo>
                    <a:pt x="4111042" y="793774"/>
                    <a:pt x="4529836" y="1212568"/>
                    <a:pt x="4529836" y="1729170"/>
                  </a:cubicBezTo>
                  <a:cubicBezTo>
                    <a:pt x="4529836" y="2216938"/>
                    <a:pt x="4156487" y="2617512"/>
                    <a:pt x="3679930" y="2660249"/>
                  </a:cubicBezTo>
                  <a:lnTo>
                    <a:pt x="3679930" y="2664566"/>
                  </a:lnTo>
                  <a:lnTo>
                    <a:pt x="3594440" y="2664566"/>
                  </a:lnTo>
                  <a:lnTo>
                    <a:pt x="1043912" y="2664566"/>
                  </a:lnTo>
                  <a:lnTo>
                    <a:pt x="1043912" y="2657589"/>
                  </a:lnTo>
                  <a:cubicBezTo>
                    <a:pt x="1008374" y="2662448"/>
                    <a:pt x="972132" y="2664566"/>
                    <a:pt x="935396" y="2664566"/>
                  </a:cubicBezTo>
                  <a:cubicBezTo>
                    <a:pt x="418794" y="2664566"/>
                    <a:pt x="0" y="2245772"/>
                    <a:pt x="0" y="1729170"/>
                  </a:cubicBezTo>
                  <a:cubicBezTo>
                    <a:pt x="0" y="1212568"/>
                    <a:pt x="418794" y="793774"/>
                    <a:pt x="935396" y="793774"/>
                  </a:cubicBezTo>
                  <a:lnTo>
                    <a:pt x="954395" y="797612"/>
                  </a:lnTo>
                  <a:cubicBezTo>
                    <a:pt x="1004779" y="344999"/>
                    <a:pt x="1393085" y="0"/>
                    <a:pt x="1861969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Rectangle 30"/>
            <p:cNvSpPr/>
            <p:nvPr/>
          </p:nvSpPr>
          <p:spPr>
            <a:xfrm>
              <a:off x="1976485" y="3438551"/>
              <a:ext cx="306325" cy="305431"/>
            </a:xfrm>
            <a:custGeom>
              <a:avLst/>
              <a:gdLst/>
              <a:ahLst/>
              <a:cxnLst/>
              <a:rect l="l" t="t" r="r" b="b"/>
              <a:pathLst>
                <a:path w="3240000" h="3230531">
                  <a:moveTo>
                    <a:pt x="720000" y="2697973"/>
                  </a:moveTo>
                  <a:cubicBezTo>
                    <a:pt x="680235" y="2697973"/>
                    <a:pt x="648000" y="2730208"/>
                    <a:pt x="648000" y="2769973"/>
                  </a:cubicBezTo>
                  <a:cubicBezTo>
                    <a:pt x="648000" y="2809738"/>
                    <a:pt x="680235" y="2841973"/>
                    <a:pt x="720000" y="2841973"/>
                  </a:cubicBezTo>
                  <a:lnTo>
                    <a:pt x="2520000" y="2841973"/>
                  </a:lnTo>
                  <a:cubicBezTo>
                    <a:pt x="2559765" y="2841973"/>
                    <a:pt x="2592000" y="2809738"/>
                    <a:pt x="2592000" y="2769973"/>
                  </a:cubicBezTo>
                  <a:cubicBezTo>
                    <a:pt x="2592000" y="2730208"/>
                    <a:pt x="2559765" y="2697973"/>
                    <a:pt x="2520000" y="2697973"/>
                  </a:cubicBezTo>
                  <a:close/>
                  <a:moveTo>
                    <a:pt x="720000" y="2366733"/>
                  </a:moveTo>
                  <a:cubicBezTo>
                    <a:pt x="680235" y="2366733"/>
                    <a:pt x="648000" y="2398968"/>
                    <a:pt x="648000" y="2438733"/>
                  </a:cubicBezTo>
                  <a:cubicBezTo>
                    <a:pt x="648000" y="2478498"/>
                    <a:pt x="680235" y="2510733"/>
                    <a:pt x="720000" y="2510733"/>
                  </a:cubicBezTo>
                  <a:lnTo>
                    <a:pt x="2520000" y="2510733"/>
                  </a:lnTo>
                  <a:cubicBezTo>
                    <a:pt x="2559765" y="2510733"/>
                    <a:pt x="2592000" y="2478498"/>
                    <a:pt x="2592000" y="2438733"/>
                  </a:cubicBezTo>
                  <a:cubicBezTo>
                    <a:pt x="2592000" y="2398968"/>
                    <a:pt x="2559765" y="2366733"/>
                    <a:pt x="2520000" y="2366733"/>
                  </a:cubicBezTo>
                  <a:close/>
                  <a:moveTo>
                    <a:pt x="720000" y="2035493"/>
                  </a:moveTo>
                  <a:cubicBezTo>
                    <a:pt x="680235" y="2035493"/>
                    <a:pt x="648000" y="2067728"/>
                    <a:pt x="648000" y="2107493"/>
                  </a:cubicBezTo>
                  <a:cubicBezTo>
                    <a:pt x="648000" y="2147258"/>
                    <a:pt x="680235" y="2179493"/>
                    <a:pt x="720000" y="2179493"/>
                  </a:cubicBezTo>
                  <a:lnTo>
                    <a:pt x="2520000" y="2179493"/>
                  </a:lnTo>
                  <a:cubicBezTo>
                    <a:pt x="2559765" y="2179493"/>
                    <a:pt x="2592000" y="2147258"/>
                    <a:pt x="2592000" y="2107493"/>
                  </a:cubicBezTo>
                  <a:cubicBezTo>
                    <a:pt x="2592000" y="2067728"/>
                    <a:pt x="2559765" y="2035493"/>
                    <a:pt x="2520000" y="2035493"/>
                  </a:cubicBezTo>
                  <a:close/>
                  <a:moveTo>
                    <a:pt x="720000" y="1704253"/>
                  </a:moveTo>
                  <a:cubicBezTo>
                    <a:pt x="680235" y="1704253"/>
                    <a:pt x="648000" y="1736488"/>
                    <a:pt x="648000" y="1776253"/>
                  </a:cubicBezTo>
                  <a:cubicBezTo>
                    <a:pt x="648000" y="1816018"/>
                    <a:pt x="680235" y="1848253"/>
                    <a:pt x="720000" y="1848253"/>
                  </a:cubicBezTo>
                  <a:lnTo>
                    <a:pt x="2520000" y="1848253"/>
                  </a:lnTo>
                  <a:cubicBezTo>
                    <a:pt x="2559765" y="1848253"/>
                    <a:pt x="2592000" y="1816018"/>
                    <a:pt x="2592000" y="1776253"/>
                  </a:cubicBezTo>
                  <a:cubicBezTo>
                    <a:pt x="2592000" y="1736488"/>
                    <a:pt x="2559765" y="1704253"/>
                    <a:pt x="2520000" y="1704253"/>
                  </a:cubicBezTo>
                  <a:close/>
                  <a:moveTo>
                    <a:pt x="720000" y="1373013"/>
                  </a:moveTo>
                  <a:cubicBezTo>
                    <a:pt x="680235" y="1373013"/>
                    <a:pt x="648000" y="1405248"/>
                    <a:pt x="648000" y="1445013"/>
                  </a:cubicBezTo>
                  <a:cubicBezTo>
                    <a:pt x="648000" y="1484778"/>
                    <a:pt x="680235" y="1517013"/>
                    <a:pt x="720000" y="1517013"/>
                  </a:cubicBezTo>
                  <a:lnTo>
                    <a:pt x="2520000" y="1517013"/>
                  </a:lnTo>
                  <a:cubicBezTo>
                    <a:pt x="2559765" y="1517013"/>
                    <a:pt x="2592000" y="1484778"/>
                    <a:pt x="2592000" y="1445013"/>
                  </a:cubicBezTo>
                  <a:cubicBezTo>
                    <a:pt x="2592000" y="1405248"/>
                    <a:pt x="2559765" y="1373013"/>
                    <a:pt x="2520000" y="1373013"/>
                  </a:cubicBezTo>
                  <a:close/>
                  <a:moveTo>
                    <a:pt x="720000" y="1041773"/>
                  </a:moveTo>
                  <a:cubicBezTo>
                    <a:pt x="680235" y="1041773"/>
                    <a:pt x="648000" y="1074008"/>
                    <a:pt x="648000" y="1113773"/>
                  </a:cubicBezTo>
                  <a:cubicBezTo>
                    <a:pt x="648000" y="1153538"/>
                    <a:pt x="680235" y="1185773"/>
                    <a:pt x="720000" y="1185773"/>
                  </a:cubicBezTo>
                  <a:lnTo>
                    <a:pt x="2520000" y="1185773"/>
                  </a:lnTo>
                  <a:cubicBezTo>
                    <a:pt x="2559765" y="1185773"/>
                    <a:pt x="2592000" y="1153538"/>
                    <a:pt x="2592000" y="1113773"/>
                  </a:cubicBezTo>
                  <a:cubicBezTo>
                    <a:pt x="2592000" y="1074008"/>
                    <a:pt x="2559765" y="1041773"/>
                    <a:pt x="2520000" y="1041773"/>
                  </a:cubicBezTo>
                  <a:close/>
                  <a:moveTo>
                    <a:pt x="0" y="305988"/>
                  </a:moveTo>
                  <a:lnTo>
                    <a:pt x="181957" y="305988"/>
                  </a:lnTo>
                  <a:lnTo>
                    <a:pt x="181957" y="470032"/>
                  </a:lnTo>
                  <a:cubicBezTo>
                    <a:pt x="181957" y="599267"/>
                    <a:pt x="286722" y="704032"/>
                    <a:pt x="415957" y="704032"/>
                  </a:cubicBezTo>
                  <a:cubicBezTo>
                    <a:pt x="545192" y="704032"/>
                    <a:pt x="649957" y="599267"/>
                    <a:pt x="649957" y="470032"/>
                  </a:cubicBezTo>
                  <a:lnTo>
                    <a:pt x="649957" y="305988"/>
                  </a:lnTo>
                  <a:lnTo>
                    <a:pt x="802357" y="305988"/>
                  </a:lnTo>
                  <a:lnTo>
                    <a:pt x="802357" y="470031"/>
                  </a:lnTo>
                  <a:cubicBezTo>
                    <a:pt x="802357" y="599266"/>
                    <a:pt x="907122" y="704031"/>
                    <a:pt x="1036357" y="704031"/>
                  </a:cubicBezTo>
                  <a:cubicBezTo>
                    <a:pt x="1165592" y="704031"/>
                    <a:pt x="1270357" y="599266"/>
                    <a:pt x="1270357" y="470031"/>
                  </a:cubicBezTo>
                  <a:lnTo>
                    <a:pt x="1270357" y="305988"/>
                  </a:lnTo>
                  <a:lnTo>
                    <a:pt x="1422757" y="305988"/>
                  </a:lnTo>
                  <a:lnTo>
                    <a:pt x="1422757" y="470030"/>
                  </a:lnTo>
                  <a:cubicBezTo>
                    <a:pt x="1422757" y="599265"/>
                    <a:pt x="1527522" y="704030"/>
                    <a:pt x="1656757" y="704030"/>
                  </a:cubicBezTo>
                  <a:cubicBezTo>
                    <a:pt x="1785992" y="704030"/>
                    <a:pt x="1890757" y="599265"/>
                    <a:pt x="1890757" y="470030"/>
                  </a:cubicBezTo>
                  <a:lnTo>
                    <a:pt x="1890757" y="305988"/>
                  </a:lnTo>
                  <a:lnTo>
                    <a:pt x="2043157" y="305988"/>
                  </a:lnTo>
                  <a:lnTo>
                    <a:pt x="2043157" y="470029"/>
                  </a:lnTo>
                  <a:cubicBezTo>
                    <a:pt x="2043157" y="599264"/>
                    <a:pt x="2147922" y="704029"/>
                    <a:pt x="2277157" y="704029"/>
                  </a:cubicBezTo>
                  <a:cubicBezTo>
                    <a:pt x="2406392" y="704029"/>
                    <a:pt x="2511157" y="599264"/>
                    <a:pt x="2511157" y="470029"/>
                  </a:cubicBezTo>
                  <a:lnTo>
                    <a:pt x="2511157" y="305988"/>
                  </a:lnTo>
                  <a:lnTo>
                    <a:pt x="2663557" y="305988"/>
                  </a:lnTo>
                  <a:lnTo>
                    <a:pt x="2663557" y="470028"/>
                  </a:lnTo>
                  <a:cubicBezTo>
                    <a:pt x="2663557" y="599263"/>
                    <a:pt x="2768322" y="704028"/>
                    <a:pt x="2897557" y="704028"/>
                  </a:cubicBezTo>
                  <a:cubicBezTo>
                    <a:pt x="3026792" y="704028"/>
                    <a:pt x="3131557" y="599263"/>
                    <a:pt x="3131557" y="470028"/>
                  </a:cubicBezTo>
                  <a:lnTo>
                    <a:pt x="3131557" y="305988"/>
                  </a:lnTo>
                  <a:lnTo>
                    <a:pt x="3240000" y="305988"/>
                  </a:lnTo>
                  <a:lnTo>
                    <a:pt x="3240000" y="3230531"/>
                  </a:lnTo>
                  <a:lnTo>
                    <a:pt x="0" y="3230531"/>
                  </a:lnTo>
                  <a:close/>
                  <a:moveTo>
                    <a:pt x="415957" y="4"/>
                  </a:moveTo>
                  <a:cubicBezTo>
                    <a:pt x="485545" y="4"/>
                    <a:pt x="541957" y="56416"/>
                    <a:pt x="541957" y="126004"/>
                  </a:cubicBezTo>
                  <a:lnTo>
                    <a:pt x="541957" y="485972"/>
                  </a:lnTo>
                  <a:cubicBezTo>
                    <a:pt x="541957" y="555560"/>
                    <a:pt x="485545" y="611972"/>
                    <a:pt x="415957" y="611972"/>
                  </a:cubicBezTo>
                  <a:cubicBezTo>
                    <a:pt x="346369" y="611972"/>
                    <a:pt x="289957" y="555560"/>
                    <a:pt x="289957" y="485972"/>
                  </a:cubicBezTo>
                  <a:lnTo>
                    <a:pt x="289957" y="126004"/>
                  </a:lnTo>
                  <a:cubicBezTo>
                    <a:pt x="289957" y="56416"/>
                    <a:pt x="346369" y="4"/>
                    <a:pt x="415957" y="4"/>
                  </a:cubicBezTo>
                  <a:close/>
                  <a:moveTo>
                    <a:pt x="1036357" y="3"/>
                  </a:moveTo>
                  <a:cubicBezTo>
                    <a:pt x="1105945" y="3"/>
                    <a:pt x="1162357" y="56415"/>
                    <a:pt x="1162357" y="126003"/>
                  </a:cubicBezTo>
                  <a:lnTo>
                    <a:pt x="1162357" y="485971"/>
                  </a:lnTo>
                  <a:cubicBezTo>
                    <a:pt x="1162357" y="555559"/>
                    <a:pt x="1105945" y="611971"/>
                    <a:pt x="1036357" y="611971"/>
                  </a:cubicBezTo>
                  <a:cubicBezTo>
                    <a:pt x="966769" y="611971"/>
                    <a:pt x="910357" y="555559"/>
                    <a:pt x="910357" y="485971"/>
                  </a:cubicBezTo>
                  <a:lnTo>
                    <a:pt x="910357" y="126003"/>
                  </a:lnTo>
                  <a:cubicBezTo>
                    <a:pt x="910357" y="56415"/>
                    <a:pt x="966769" y="3"/>
                    <a:pt x="1036357" y="3"/>
                  </a:cubicBezTo>
                  <a:close/>
                  <a:moveTo>
                    <a:pt x="1656757" y="2"/>
                  </a:moveTo>
                  <a:cubicBezTo>
                    <a:pt x="1726345" y="2"/>
                    <a:pt x="1782757" y="56414"/>
                    <a:pt x="1782757" y="126002"/>
                  </a:cubicBezTo>
                  <a:lnTo>
                    <a:pt x="1782757" y="485970"/>
                  </a:lnTo>
                  <a:cubicBezTo>
                    <a:pt x="1782757" y="555558"/>
                    <a:pt x="1726345" y="611970"/>
                    <a:pt x="1656757" y="611970"/>
                  </a:cubicBezTo>
                  <a:cubicBezTo>
                    <a:pt x="1587169" y="611970"/>
                    <a:pt x="1530757" y="555558"/>
                    <a:pt x="1530757" y="485970"/>
                  </a:cubicBezTo>
                  <a:lnTo>
                    <a:pt x="1530757" y="126002"/>
                  </a:lnTo>
                  <a:cubicBezTo>
                    <a:pt x="1530757" y="56414"/>
                    <a:pt x="1587169" y="2"/>
                    <a:pt x="1656757" y="2"/>
                  </a:cubicBezTo>
                  <a:close/>
                  <a:moveTo>
                    <a:pt x="2277157" y="1"/>
                  </a:moveTo>
                  <a:cubicBezTo>
                    <a:pt x="2346745" y="1"/>
                    <a:pt x="2403157" y="56413"/>
                    <a:pt x="2403157" y="126001"/>
                  </a:cubicBezTo>
                  <a:lnTo>
                    <a:pt x="2403157" y="485969"/>
                  </a:lnTo>
                  <a:cubicBezTo>
                    <a:pt x="2403157" y="555557"/>
                    <a:pt x="2346745" y="611969"/>
                    <a:pt x="2277157" y="611969"/>
                  </a:cubicBezTo>
                  <a:cubicBezTo>
                    <a:pt x="2207569" y="611969"/>
                    <a:pt x="2151157" y="555557"/>
                    <a:pt x="2151157" y="485969"/>
                  </a:cubicBezTo>
                  <a:lnTo>
                    <a:pt x="2151157" y="126001"/>
                  </a:lnTo>
                  <a:cubicBezTo>
                    <a:pt x="2151157" y="56413"/>
                    <a:pt x="2207569" y="1"/>
                    <a:pt x="2277157" y="1"/>
                  </a:cubicBezTo>
                  <a:close/>
                  <a:moveTo>
                    <a:pt x="2897557" y="0"/>
                  </a:moveTo>
                  <a:cubicBezTo>
                    <a:pt x="2967145" y="0"/>
                    <a:pt x="3023557" y="56412"/>
                    <a:pt x="3023557" y="126000"/>
                  </a:cubicBezTo>
                  <a:lnTo>
                    <a:pt x="3023557" y="485968"/>
                  </a:lnTo>
                  <a:cubicBezTo>
                    <a:pt x="3023557" y="555556"/>
                    <a:pt x="2967145" y="611968"/>
                    <a:pt x="2897557" y="611968"/>
                  </a:cubicBezTo>
                  <a:cubicBezTo>
                    <a:pt x="2827969" y="611968"/>
                    <a:pt x="2771557" y="555556"/>
                    <a:pt x="2771557" y="485968"/>
                  </a:cubicBezTo>
                  <a:lnTo>
                    <a:pt x="2771557" y="126000"/>
                  </a:lnTo>
                  <a:cubicBezTo>
                    <a:pt x="2771557" y="56412"/>
                    <a:pt x="2827969" y="0"/>
                    <a:pt x="2897557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3" name="Oval 7"/>
            <p:cNvSpPr/>
            <p:nvPr/>
          </p:nvSpPr>
          <p:spPr>
            <a:xfrm>
              <a:off x="5496808" y="3437695"/>
              <a:ext cx="363288" cy="363288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1415334" y="1947658"/>
                  </a:moveTo>
                  <a:lnTo>
                    <a:pt x="838053" y="2871852"/>
                  </a:lnTo>
                  <a:cubicBezTo>
                    <a:pt x="1312591" y="3168264"/>
                    <a:pt x="1913932" y="3170879"/>
                    <a:pt x="2391030" y="2878606"/>
                  </a:cubicBezTo>
                  <a:lnTo>
                    <a:pt x="1821709" y="1949263"/>
                  </a:lnTo>
                  <a:cubicBezTo>
                    <a:pt x="1763478" y="1986502"/>
                    <a:pt x="1694174" y="2007350"/>
                    <a:pt x="1620000" y="2007350"/>
                  </a:cubicBezTo>
                  <a:cubicBezTo>
                    <a:pt x="1544621" y="2007350"/>
                    <a:pt x="1474270" y="1985818"/>
                    <a:pt x="1415334" y="1947658"/>
                  </a:cubicBezTo>
                  <a:close/>
                  <a:moveTo>
                    <a:pt x="1620001" y="1350973"/>
                  </a:moveTo>
                  <a:cubicBezTo>
                    <a:pt x="1471421" y="1350973"/>
                    <a:pt x="1350973" y="1471421"/>
                    <a:pt x="1350973" y="1620001"/>
                  </a:cubicBezTo>
                  <a:cubicBezTo>
                    <a:pt x="1350973" y="1768581"/>
                    <a:pt x="1471421" y="1889029"/>
                    <a:pt x="1620001" y="1889029"/>
                  </a:cubicBezTo>
                  <a:cubicBezTo>
                    <a:pt x="1768581" y="1889029"/>
                    <a:pt x="1889029" y="1768581"/>
                    <a:pt x="1889029" y="1620001"/>
                  </a:cubicBezTo>
                  <a:cubicBezTo>
                    <a:pt x="1889029" y="1471421"/>
                    <a:pt x="1768581" y="1350973"/>
                    <a:pt x="1620001" y="1350973"/>
                  </a:cubicBezTo>
                  <a:close/>
                  <a:moveTo>
                    <a:pt x="2324470" y="322965"/>
                  </a:moveTo>
                  <a:lnTo>
                    <a:pt x="1804044" y="1281148"/>
                  </a:lnTo>
                  <a:cubicBezTo>
                    <a:pt x="1925507" y="1345192"/>
                    <a:pt x="2007350" y="1473038"/>
                    <a:pt x="2007350" y="1620000"/>
                  </a:cubicBezTo>
                  <a:lnTo>
                    <a:pt x="2005998" y="1633413"/>
                  </a:lnTo>
                  <a:lnTo>
                    <a:pt x="3095109" y="1671260"/>
                  </a:lnTo>
                  <a:cubicBezTo>
                    <a:pt x="3114541" y="1112092"/>
                    <a:pt x="2816135" y="590008"/>
                    <a:pt x="2324470" y="322965"/>
                  </a:cubicBezTo>
                  <a:close/>
                  <a:moveTo>
                    <a:pt x="926838" y="316888"/>
                  </a:moveTo>
                  <a:cubicBezTo>
                    <a:pt x="432869" y="579644"/>
                    <a:pt x="129933" y="1099113"/>
                    <a:pt x="144500" y="1658429"/>
                  </a:cubicBezTo>
                  <a:lnTo>
                    <a:pt x="1233664" y="1630062"/>
                  </a:lnTo>
                  <a:cubicBezTo>
                    <a:pt x="1232693" y="1626734"/>
                    <a:pt x="1232650" y="1623372"/>
                    <a:pt x="1232650" y="1620000"/>
                  </a:cubicBezTo>
                  <a:cubicBezTo>
                    <a:pt x="1232650" y="1471836"/>
                    <a:pt x="1315838" y="1343102"/>
                    <a:pt x="1438904" y="1279548"/>
                  </a:cubicBezTo>
                  <a:close/>
                  <a:moveTo>
                    <a:pt x="1620000" y="0"/>
                  </a:moveTo>
                  <a:cubicBezTo>
                    <a:pt x="2514701" y="0"/>
                    <a:pt x="3240000" y="725299"/>
                    <a:pt x="3240000" y="1620000"/>
                  </a:cubicBezTo>
                  <a:cubicBezTo>
                    <a:pt x="3240000" y="2514701"/>
                    <a:pt x="2514701" y="3240000"/>
                    <a:pt x="1620000" y="3240000"/>
                  </a:cubicBezTo>
                  <a:cubicBezTo>
                    <a:pt x="725299" y="3240000"/>
                    <a:pt x="0" y="2514701"/>
                    <a:pt x="0" y="1620000"/>
                  </a:cubicBezTo>
                  <a:cubicBezTo>
                    <a:pt x="0" y="725299"/>
                    <a:pt x="725299" y="0"/>
                    <a:pt x="162000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34" name="Group 19"/>
            <p:cNvGrpSpPr/>
            <p:nvPr/>
          </p:nvGrpSpPr>
          <p:grpSpPr>
            <a:xfrm>
              <a:off x="1329591" y="4774330"/>
              <a:ext cx="1553465" cy="525187"/>
              <a:chOff x="6046451" y="1430341"/>
              <a:chExt cx="1971785" cy="401352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6046451" y="1430341"/>
                <a:ext cx="1971785" cy="21168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프로젝트 </a:t>
                </a:r>
                <a:r>
                  <a:rPr lang="ko-KR" altLang="en-US" sz="12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곟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endParaRP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6217327" y="1631769"/>
                <a:ext cx="1712586" cy="1999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주가 </a:t>
                </a:r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, </a:t>
                </a:r>
                <a:r>
                  <a:rPr lang="ko-KR" altLang="en-US" sz="1100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제무재표</a:t>
                </a:r>
                <a:endPara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endParaRPr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3127318" y="4774331"/>
              <a:ext cx="1553465" cy="276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데이터베이스</a:t>
              </a:r>
            </a:p>
          </p:txBody>
        </p:sp>
        <p:grpSp>
          <p:nvGrpSpPr>
            <p:cNvPr id="49" name="Group 19"/>
            <p:cNvGrpSpPr/>
            <p:nvPr/>
          </p:nvGrpSpPr>
          <p:grpSpPr>
            <a:xfrm>
              <a:off x="4897784" y="4774330"/>
              <a:ext cx="1553465" cy="525187"/>
              <a:chOff x="6046451" y="1430341"/>
              <a:chExt cx="1971785" cy="401352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046451" y="1430341"/>
                <a:ext cx="1971785" cy="21168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데이터분석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6217327" y="1631769"/>
                <a:ext cx="1712586" cy="1999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텍스트</a:t>
                </a:r>
                <a:r>
                  <a:rPr lang="en-US" altLang="ko-KR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/</a:t>
                </a:r>
                <a:r>
                  <a:rPr lang="ko-KR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고려대학교M" panose="02020603020101020101" pitchFamily="18" charset="-127"/>
                    <a:ea typeface="고려대학교M" panose="02020603020101020101" pitchFamily="18" charset="-127"/>
                    <a:cs typeface="Arial" pitchFamily="34" charset="0"/>
                  </a:rPr>
                  <a:t>이미지분석</a:t>
                </a:r>
                <a:endPara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endParaRP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6688693" y="4774331"/>
              <a:ext cx="1553465" cy="276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UI (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그래프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,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 차트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고려대학교M" panose="02020603020101020101" pitchFamily="18" charset="-127"/>
                  <a:ea typeface="고려대학교M" panose="02020603020101020101" pitchFamily="18" charset="-127"/>
                  <a:cs typeface="Arial" pitchFamily="34" charset="0"/>
                </a:rPr>
                <a:t>)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A3E4D182-AD63-486D-BB75-208B9BBD8801}"/>
              </a:ext>
            </a:extLst>
          </p:cNvPr>
          <p:cNvSpPr txBox="1"/>
          <p:nvPr/>
        </p:nvSpPr>
        <p:spPr>
          <a:xfrm>
            <a:off x="6670063" y="4562230"/>
            <a:ext cx="1349256" cy="2616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고려대학교M" panose="02020603020101020101" pitchFamily="18" charset="-127"/>
                <a:ea typeface="고려대학교M" panose="02020603020101020101" pitchFamily="18" charset="-127"/>
                <a:cs typeface="Arial" pitchFamily="34" charset="0"/>
              </a:rPr>
              <a:t>과거 수익률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고려대학교M" panose="02020603020101020101" pitchFamily="18" charset="-127"/>
              <a:ea typeface="고려대학교M" panose="02020603020101020101" pitchFamily="18" charset="-127"/>
              <a:cs typeface="Arial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2DDD8F8-525F-4030-9D87-F86E89FA1A4B}"/>
              </a:ext>
            </a:extLst>
          </p:cNvPr>
          <p:cNvSpPr/>
          <p:nvPr/>
        </p:nvSpPr>
        <p:spPr>
          <a:xfrm>
            <a:off x="1376965" y="2563256"/>
            <a:ext cx="6422650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115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삭제예정</a:t>
            </a:r>
            <a:endParaRPr lang="en-US" altLang="ko-K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721191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19273" y="146304"/>
            <a:ext cx="6616701" cy="513443"/>
          </a:xfrm>
        </p:spPr>
        <p:txBody>
          <a:bodyPr/>
          <a:lstStyle/>
          <a:p>
            <a:r>
              <a:rPr lang="en-US" altLang="ko-KR" dirty="0"/>
              <a:t>4-4. </a:t>
            </a:r>
            <a:r>
              <a:rPr lang="ko-KR" altLang="en-US" dirty="0"/>
              <a:t>프로젝트 개발 사항</a:t>
            </a:r>
          </a:p>
        </p:txBody>
      </p:sp>
      <p:graphicFrame>
        <p:nvGraphicFramePr>
          <p:cNvPr id="8" name="표 10">
            <a:extLst>
              <a:ext uri="{FF2B5EF4-FFF2-40B4-BE49-F238E27FC236}">
                <a16:creationId xmlns:a16="http://schemas.microsoft.com/office/drawing/2014/main" id="{85CB99AC-B5DA-4492-B01B-188CD116A9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970440"/>
              </p:ext>
            </p:extLst>
          </p:nvPr>
        </p:nvGraphicFramePr>
        <p:xfrm>
          <a:off x="787870" y="831376"/>
          <a:ext cx="7652042" cy="533266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46942">
                  <a:extLst>
                    <a:ext uri="{9D8B030D-6E8A-4147-A177-3AD203B41FA5}">
                      <a16:colId xmlns:a16="http://schemas.microsoft.com/office/drawing/2014/main" val="424653503"/>
                    </a:ext>
                  </a:extLst>
                </a:gridCol>
                <a:gridCol w="1346942">
                  <a:extLst>
                    <a:ext uri="{9D8B030D-6E8A-4147-A177-3AD203B41FA5}">
                      <a16:colId xmlns:a16="http://schemas.microsoft.com/office/drawing/2014/main" val="3733327685"/>
                    </a:ext>
                  </a:extLst>
                </a:gridCol>
                <a:gridCol w="2622783">
                  <a:extLst>
                    <a:ext uri="{9D8B030D-6E8A-4147-A177-3AD203B41FA5}">
                      <a16:colId xmlns:a16="http://schemas.microsoft.com/office/drawing/2014/main" val="2161666002"/>
                    </a:ext>
                  </a:extLst>
                </a:gridCol>
                <a:gridCol w="1481291">
                  <a:extLst>
                    <a:ext uri="{9D8B030D-6E8A-4147-A177-3AD203B41FA5}">
                      <a16:colId xmlns:a16="http://schemas.microsoft.com/office/drawing/2014/main" val="3473952286"/>
                    </a:ext>
                  </a:extLst>
                </a:gridCol>
                <a:gridCol w="854084">
                  <a:extLst>
                    <a:ext uri="{9D8B030D-6E8A-4147-A177-3AD203B41FA5}">
                      <a16:colId xmlns:a16="http://schemas.microsoft.com/office/drawing/2014/main" val="4038491318"/>
                    </a:ext>
                  </a:extLst>
                </a:gridCol>
              </a:tblGrid>
              <a:tr h="40386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프로그램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비고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84832"/>
                  </a:ext>
                </a:extLst>
              </a:tr>
              <a:tr h="371410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KMA Search</a:t>
                      </a:r>
                      <a:endParaRPr lang="ko-KR" altLang="en-US" sz="14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메인프로그램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개발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848612"/>
                  </a:ext>
                </a:extLst>
              </a:tr>
              <a:tr h="432312">
                <a:tc rowSpan="5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데이터수집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회사정보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회사관련정보 수집분석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크롤링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916180"/>
                  </a:ext>
                </a:extLst>
              </a:tr>
              <a:tr h="423305">
                <a:tc vMerge="1">
                  <a:txBody>
                    <a:bodyPr/>
                    <a:lstStyle/>
                    <a:p>
                      <a:pPr latinLnBrk="1"/>
                      <a:r>
                        <a:rPr lang="ko-KR" altLang="en-US" b="0" dirty="0"/>
                        <a:t>마켓데이터</a:t>
                      </a:r>
                      <a:endParaRPr lang="en-US" altLang="ko-KR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마켓데이터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금리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주가 정보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err="1"/>
                        <a:t>크롤링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완료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3571980"/>
                  </a:ext>
                </a:extLst>
              </a:tr>
              <a:tr h="360259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/>
                        <a:t>뉴스</a:t>
                      </a:r>
                      <a:r>
                        <a:rPr lang="en-US" altLang="ko-KR" b="0" dirty="0"/>
                        <a:t>,</a:t>
                      </a:r>
                      <a:r>
                        <a:rPr lang="ko-KR" altLang="en-US" b="0" dirty="0" err="1"/>
                        <a:t>실시간검색어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뉴스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뉴스 수집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크롤링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개발중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555100"/>
                  </a:ext>
                </a:extLst>
              </a:tr>
              <a:tr h="419269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/>
                        <a:t>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err="1"/>
                        <a:t>실시간검색어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검색어 수집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err="1"/>
                        <a:t>크롤링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err="1"/>
                        <a:t>개발중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90046"/>
                  </a:ext>
                </a:extLst>
              </a:tr>
              <a:tr h="360259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SNS ,</a:t>
                      </a:r>
                      <a:r>
                        <a:rPr lang="ko-KR" altLang="en-US" sz="1400" b="0" dirty="0"/>
                        <a:t>이미지 수집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크롤링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개발중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5253846"/>
                  </a:ext>
                </a:extLst>
              </a:tr>
              <a:tr h="316007">
                <a:tc rowSpan="5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데이터분석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텍스트분석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수집된 텍스트 문서 분석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개발중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0615323"/>
                  </a:ext>
                </a:extLst>
              </a:tr>
              <a:tr h="158004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뉴스분석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뉴스요약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예정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494695"/>
                  </a:ext>
                </a:extLst>
              </a:tr>
              <a:tr h="15800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이미지분석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수집된 이미지 분석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Image captioning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4151449"/>
                  </a:ext>
                </a:extLst>
              </a:tr>
              <a:tr h="316007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로고분석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수집된 회사로고 분석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Logo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244583"/>
                  </a:ext>
                </a:extLst>
              </a:tr>
              <a:tr h="3160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감성분석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긍정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부정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중립의 감성 분석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9640571"/>
                  </a:ext>
                </a:extLst>
              </a:tr>
              <a:tr h="360259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리포트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종목추천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err="1"/>
                        <a:t>퀀트모형을</a:t>
                      </a:r>
                      <a:r>
                        <a:rPr lang="ko-KR" altLang="en-US" sz="1400" b="0" dirty="0"/>
                        <a:t> 이용한 종목추천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완료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6304191"/>
                  </a:ext>
                </a:extLst>
              </a:tr>
              <a:tr h="322051">
                <a:tc vMerge="1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리서치보고서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리서치보고서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시황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매수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매도 의견</a:t>
                      </a:r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GPT2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예정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7713426"/>
                  </a:ext>
                </a:extLst>
              </a:tr>
              <a:tr h="322051">
                <a:tc vMerge="1">
                  <a:txBody>
                    <a:bodyPr/>
                    <a:lstStyle/>
                    <a:p>
                      <a:pPr latinLnBrk="1"/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마케팅자료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/>
                        <a:t>예정</a:t>
                      </a:r>
                      <a:endParaRPr lang="en-US" altLang="ko-KR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635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27339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4-5. </a:t>
            </a:r>
            <a:r>
              <a:rPr lang="ko-KR" altLang="en-US" dirty="0"/>
              <a:t>진행사항</a:t>
            </a:r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F3154C08-5F04-46A3-AB43-E605B2BE74C9}"/>
              </a:ext>
            </a:extLst>
          </p:cNvPr>
          <p:cNvSpPr txBox="1">
            <a:spLocks/>
          </p:cNvSpPr>
          <p:nvPr/>
        </p:nvSpPr>
        <p:spPr>
          <a:xfrm>
            <a:off x="823364" y="950806"/>
            <a:ext cx="7723227" cy="423384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뉴스 분석</a:t>
            </a:r>
            <a:b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</a:b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-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뉴스 </a:t>
            </a: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크롤링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,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뉴스요약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재무 분석</a:t>
            </a:r>
            <a:b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</a:b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-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재무 데이터 </a:t>
            </a: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크롤링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,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마켓데이터 수신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SNS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분석</a:t>
            </a:r>
            <a:b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</a:b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- </a:t>
            </a:r>
            <a:r>
              <a:rPr lang="ko-KR" altLang="en-US" sz="2600" b="1" dirty="0" err="1">
                <a:latin typeface="고려대학교B" panose="02020603020101020101" pitchFamily="18" charset="-127"/>
                <a:ea typeface="고려대학교B" panose="02020603020101020101" pitchFamily="18" charset="-127"/>
              </a:rPr>
              <a:t>실시간검색어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</a:t>
            </a: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,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이미지 분석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마케팅 자료</a:t>
            </a:r>
            <a:b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</a:b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-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추천종목 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리서치 자료</a:t>
            </a:r>
            <a:b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</a:b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-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시황</a:t>
            </a: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,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매수</a:t>
            </a: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,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매도 의견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4A79853-ADF9-437C-A711-AD3A3EDD9869}"/>
              </a:ext>
            </a:extLst>
          </p:cNvPr>
          <p:cNvSpPr/>
          <p:nvPr/>
        </p:nvSpPr>
        <p:spPr>
          <a:xfrm>
            <a:off x="597409" y="2136703"/>
            <a:ext cx="8171686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115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내용재정리</a:t>
            </a:r>
            <a:endParaRPr lang="en-US" altLang="ko-K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62635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17988280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5-1. </a:t>
            </a:r>
            <a:r>
              <a:rPr lang="ko-KR" altLang="en-US" dirty="0"/>
              <a:t>기대효과</a:t>
            </a:r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F3154C08-5F04-46A3-AB43-E605B2BE74C9}"/>
              </a:ext>
            </a:extLst>
          </p:cNvPr>
          <p:cNvSpPr txBox="1">
            <a:spLocks/>
          </p:cNvSpPr>
          <p:nvPr/>
        </p:nvSpPr>
        <p:spPr>
          <a:xfrm>
            <a:off x="823364" y="950806"/>
            <a:ext cx="7723227" cy="211956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뉴스 분석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재무 분석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en-US" altLang="ko-KR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SNS </a:t>
            </a: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분석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 마케팅 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8747659-E83C-4EE6-BD02-51018E786CDA}"/>
              </a:ext>
            </a:extLst>
          </p:cNvPr>
          <p:cNvSpPr/>
          <p:nvPr/>
        </p:nvSpPr>
        <p:spPr>
          <a:xfrm>
            <a:off x="597410" y="2563256"/>
            <a:ext cx="8025382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11500" b="1" cap="none" spc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내용재정리</a:t>
            </a:r>
            <a:endParaRPr lang="en-US" altLang="ko-K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455669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ctrTitle"/>
          </p:nvPr>
        </p:nvSpPr>
        <p:spPr>
          <a:xfrm>
            <a:off x="3565321" y="2489200"/>
            <a:ext cx="5578679" cy="1935501"/>
          </a:xfrm>
        </p:spPr>
        <p:txBody>
          <a:bodyPr/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867253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01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프로젝트 배경</a:t>
            </a:r>
          </a:p>
        </p:txBody>
      </p:sp>
    </p:spTree>
    <p:extLst>
      <p:ext uri="{BB962C8B-B14F-4D97-AF65-F5344CB8AC3E}">
        <p14:creationId xmlns:p14="http://schemas.microsoft.com/office/powerpoint/2010/main" val="3615852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04903" y="88584"/>
            <a:ext cx="6616701" cy="513443"/>
          </a:xfrm>
        </p:spPr>
        <p:txBody>
          <a:bodyPr/>
          <a:lstStyle/>
          <a:p>
            <a:r>
              <a:rPr lang="en-US" altLang="ko-KR" dirty="0"/>
              <a:t>1-1. </a:t>
            </a:r>
            <a:r>
              <a:rPr lang="ko-KR" altLang="en-US" dirty="0"/>
              <a:t>주식투자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7E32C887-6EEB-47CA-BA44-BC4A87BDA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67" y="726948"/>
            <a:ext cx="3925062" cy="275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마득락 미래에셋대우 부사장, 사장 승진…통합법인 각 부문별 대표도 내정">
            <a:extLst>
              <a:ext uri="{FF2B5EF4-FFF2-40B4-BE49-F238E27FC236}">
                <a16:creationId xmlns:a16="http://schemas.microsoft.com/office/drawing/2014/main" id="{F4DAD4CC-A3E4-48D7-A4F2-FF3182163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499" y="3707328"/>
            <a:ext cx="3809999" cy="2644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0A78777B-51F3-4281-810A-50DCDC28D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499" y="726948"/>
            <a:ext cx="3932462" cy="275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>
            <a:extLst>
              <a:ext uri="{FF2B5EF4-FFF2-40B4-BE49-F238E27FC236}">
                <a16:creationId xmlns:a16="http://schemas.microsoft.com/office/drawing/2014/main" id="{CB89E5C9-FF0F-4F97-8E09-622A0AE7E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68" y="3707329"/>
            <a:ext cx="3925062" cy="264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5360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04903" y="88584"/>
            <a:ext cx="6616701" cy="513443"/>
          </a:xfrm>
        </p:spPr>
        <p:txBody>
          <a:bodyPr/>
          <a:lstStyle/>
          <a:p>
            <a:r>
              <a:rPr lang="en-US" altLang="ko-KR" dirty="0"/>
              <a:t>1-2. </a:t>
            </a:r>
            <a:r>
              <a:rPr lang="ko-KR" altLang="en-US" dirty="0"/>
              <a:t>주식 분석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2650B238-6D67-4FA5-B095-584C3FCF6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049" y="709422"/>
            <a:ext cx="5003346" cy="280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>
            <a:extLst>
              <a:ext uri="{FF2B5EF4-FFF2-40B4-BE49-F238E27FC236}">
                <a16:creationId xmlns:a16="http://schemas.microsoft.com/office/drawing/2014/main" id="{4DA66242-DE8B-4375-ACE8-A50187A7F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8544" y="839343"/>
            <a:ext cx="1970215" cy="433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Picture 2" descr="[포토] `베스트 애널리스트` 영광의 얼굴들">
            <a:extLst>
              <a:ext uri="{FF2B5EF4-FFF2-40B4-BE49-F238E27FC236}">
                <a16:creationId xmlns:a16="http://schemas.microsoft.com/office/drawing/2014/main" id="{B4C82CE1-E561-40AD-B5F6-8BBC77B7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281" y="3898392"/>
            <a:ext cx="57150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9904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Problem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2941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1-1. </a:t>
            </a:r>
            <a:r>
              <a:rPr lang="ko-KR" altLang="en-US" dirty="0"/>
              <a:t>문제점</a:t>
            </a:r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F3154C08-5F04-46A3-AB43-E605B2BE74C9}"/>
              </a:ext>
            </a:extLst>
          </p:cNvPr>
          <p:cNvSpPr txBox="1">
            <a:spLocks/>
          </p:cNvSpPr>
          <p:nvPr/>
        </p:nvSpPr>
        <p:spPr>
          <a:xfrm>
            <a:off x="823364" y="950806"/>
            <a:ext cx="7723227" cy="211956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arenR"/>
            </a:pPr>
            <a:r>
              <a:rPr lang="ko-KR" altLang="en-US" sz="2600" b="1" dirty="0">
                <a:latin typeface="고려대학교B" panose="02020603020101020101" pitchFamily="18" charset="-127"/>
                <a:ea typeface="고려대학교B" panose="02020603020101020101" pitchFamily="18" charset="-127"/>
              </a:rPr>
              <a:t>기존 문제점</a:t>
            </a:r>
            <a:endParaRPr lang="en-US" altLang="ko-KR" sz="2600" b="1" dirty="0">
              <a:latin typeface="고려대학교B" panose="02020603020101020101" pitchFamily="18" charset="-127"/>
              <a:ea typeface="고려대학교B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7323732-41C6-453A-9DCE-6940447DF835}"/>
              </a:ext>
            </a:extLst>
          </p:cNvPr>
          <p:cNvSpPr/>
          <p:nvPr/>
        </p:nvSpPr>
        <p:spPr>
          <a:xfrm>
            <a:off x="597410" y="2563256"/>
            <a:ext cx="8025382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11500" b="1" cap="none" spc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내용 추가</a:t>
            </a:r>
            <a:endParaRPr lang="en-US" altLang="ko-K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06248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KMA Search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4626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554652" y="174060"/>
            <a:ext cx="7364951" cy="513443"/>
          </a:xfrm>
        </p:spPr>
        <p:txBody>
          <a:bodyPr/>
          <a:lstStyle/>
          <a:p>
            <a:r>
              <a:rPr lang="en-US" altLang="ko-KR" dirty="0"/>
              <a:t>3-1. KMA Search ?</a:t>
            </a:r>
            <a:endParaRPr lang="ko-KR" altLang="en-US" dirty="0"/>
          </a:p>
        </p:txBody>
      </p:sp>
      <p:pic>
        <p:nvPicPr>
          <p:cNvPr id="2050" name="Picture 2" descr="MIRAE ASSET 미래에셋">
            <a:extLst>
              <a:ext uri="{FF2B5EF4-FFF2-40B4-BE49-F238E27FC236}">
                <a16:creationId xmlns:a16="http://schemas.microsoft.com/office/drawing/2014/main" id="{0A9BC0D8-750B-4948-9208-CF6108FE0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8453" y="5204630"/>
            <a:ext cx="2190750" cy="78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글로벌 심벌 DESIGN POINT">
            <a:extLst>
              <a:ext uri="{FF2B5EF4-FFF2-40B4-BE49-F238E27FC236}">
                <a16:creationId xmlns:a16="http://schemas.microsoft.com/office/drawing/2014/main" id="{37CF4D48-6E86-4ED1-A6BD-E1E58BDAC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828" y="1922526"/>
            <a:ext cx="971550" cy="131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21EFF8E-AD64-492D-B7D9-D8F4BC3D7266}"/>
              </a:ext>
            </a:extLst>
          </p:cNvPr>
          <p:cNvSpPr txBox="1"/>
          <p:nvPr/>
        </p:nvSpPr>
        <p:spPr>
          <a:xfrm>
            <a:off x="1438655" y="1826263"/>
            <a:ext cx="509930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FF0000"/>
                </a:solidFill>
              </a:rPr>
              <a:t>K</a:t>
            </a:r>
            <a:r>
              <a:rPr lang="en-US" altLang="ko-KR" sz="4800" b="1" dirty="0"/>
              <a:t>orea university</a:t>
            </a:r>
          </a:p>
          <a:p>
            <a:r>
              <a:rPr lang="en-US" altLang="ko-KR" sz="4800" b="1" dirty="0" err="1">
                <a:solidFill>
                  <a:srgbClr val="FF0000"/>
                </a:solidFill>
              </a:rPr>
              <a:t>M</a:t>
            </a:r>
            <a:r>
              <a:rPr lang="en-US" altLang="ko-KR" sz="4800" b="1" dirty="0" err="1"/>
              <a:t>iaeassetDaewoo</a:t>
            </a:r>
            <a:endParaRPr lang="en-US" altLang="ko-KR" sz="4800" b="1" dirty="0"/>
          </a:p>
          <a:p>
            <a:r>
              <a:rPr lang="en-US" altLang="ko-KR" sz="4800" b="1" dirty="0">
                <a:solidFill>
                  <a:srgbClr val="FF0000"/>
                </a:solidFill>
              </a:rPr>
              <a:t>A</a:t>
            </a:r>
            <a:r>
              <a:rPr lang="en-US" altLang="ko-KR" sz="4800" b="1" dirty="0"/>
              <a:t>I</a:t>
            </a:r>
            <a:r>
              <a:rPr lang="en-US" altLang="ko-KR" sz="4800" b="1" dirty="0">
                <a:solidFill>
                  <a:srgbClr val="FF0000"/>
                </a:solidFill>
              </a:rPr>
              <a:t> </a:t>
            </a:r>
            <a:r>
              <a:rPr lang="en-US" altLang="ko-KR" sz="4800" b="1" dirty="0" err="1"/>
              <a:t>analyist</a:t>
            </a:r>
            <a:endParaRPr lang="en-US" altLang="ko-KR" sz="4800" b="1" dirty="0"/>
          </a:p>
          <a:p>
            <a:r>
              <a:rPr lang="en-US" altLang="ko-KR" sz="4800" b="1" dirty="0"/>
              <a:t>Re</a:t>
            </a:r>
            <a:r>
              <a:rPr lang="en-US" altLang="ko-KR" sz="4800" b="1" dirty="0">
                <a:solidFill>
                  <a:srgbClr val="FF0000"/>
                </a:solidFill>
              </a:rPr>
              <a:t>search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47DE85-C88C-41F1-B67D-1C6154876BFD}"/>
              </a:ext>
            </a:extLst>
          </p:cNvPr>
          <p:cNvSpPr txBox="1"/>
          <p:nvPr/>
        </p:nvSpPr>
        <p:spPr>
          <a:xfrm>
            <a:off x="738622" y="1228689"/>
            <a:ext cx="4589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/>
              <a:t>KMA Search</a:t>
            </a:r>
          </a:p>
        </p:txBody>
      </p:sp>
    </p:spTree>
    <p:extLst>
      <p:ext uri="{BB962C8B-B14F-4D97-AF65-F5344CB8AC3E}">
        <p14:creationId xmlns:p14="http://schemas.microsoft.com/office/powerpoint/2010/main" val="17306825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E1DC"/>
      </a:accent1>
      <a:accent2>
        <a:srgbClr val="530003"/>
      </a:accent2>
      <a:accent3>
        <a:srgbClr val="8B0028"/>
      </a:accent3>
      <a:accent4>
        <a:srgbClr val="FEC057"/>
      </a:accent4>
      <a:accent5>
        <a:srgbClr val="412B88"/>
      </a:accent5>
      <a:accent6>
        <a:srgbClr val="E15C7C"/>
      </a:accent6>
      <a:hlink>
        <a:srgbClr val="E1DA00"/>
      </a:hlink>
      <a:folHlink>
        <a:srgbClr val="F3702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1748</TotalTime>
  <Words>429</Words>
  <Application>Microsoft Office PowerPoint</Application>
  <PresentationFormat>화면 슬라이드 쇼(4:3)</PresentationFormat>
  <Paragraphs>180</Paragraphs>
  <Slides>27</Slides>
  <Notes>27</Notes>
  <HiddenSlides>1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27</vt:i4>
      </vt:variant>
    </vt:vector>
  </HeadingPairs>
  <TitlesOfParts>
    <vt:vector size="37" baseType="lpstr">
      <vt:lpstr>고려대학교B</vt:lpstr>
      <vt:lpstr>고려대학교L</vt:lpstr>
      <vt:lpstr>고려대학교M</vt:lpstr>
      <vt:lpstr>맑은 고딕</vt:lpstr>
      <vt:lpstr>Arial</vt:lpstr>
      <vt:lpstr>Calibri</vt:lpstr>
      <vt:lpstr>Calibri Light</vt:lpstr>
      <vt:lpstr>1_Office 테마</vt:lpstr>
      <vt:lpstr>2_Office 테마</vt:lpstr>
      <vt:lpstr>Office 테마</vt:lpstr>
      <vt:lpstr>KMA Search 프로젝트 - AI 기반 마켓데이터분석 플랫폼</vt:lpstr>
      <vt:lpstr>Contents</vt:lpstr>
      <vt:lpstr>01</vt:lpstr>
      <vt:lpstr>PowerPoint 프레젠테이션</vt:lpstr>
      <vt:lpstr>PowerPoint 프레젠테이션</vt:lpstr>
      <vt:lpstr>02</vt:lpstr>
      <vt:lpstr>PowerPoint 프레젠테이션</vt:lpstr>
      <vt:lpstr>03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04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05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Design Innovation 2</dc:creator>
  <cp:lastModifiedBy>정 낙현</cp:lastModifiedBy>
  <cp:revision>140</cp:revision>
  <cp:lastPrinted>2018-05-09T02:34:30Z</cp:lastPrinted>
  <dcterms:created xsi:type="dcterms:W3CDTF">2018-05-08T08:03:16Z</dcterms:created>
  <dcterms:modified xsi:type="dcterms:W3CDTF">2020-12-07T13:21:46Z</dcterms:modified>
</cp:coreProperties>
</file>